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62" r:id="rId3"/>
    <p:sldId id="260" r:id="rId4"/>
    <p:sldId id="264" r:id="rId5"/>
    <p:sldId id="265" r:id="rId6"/>
    <p:sldId id="263"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105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59AECD-CE85-42A7-9DC6-9717330D0E26}" type="datetimeFigureOut">
              <a:rPr lang="en-US" smtClean="0"/>
              <a:t>1/25/2013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396912-7451-425F-89E4-CA981C47A7A1}" type="slidenum">
              <a:rPr lang="en-US" smtClean="0"/>
              <a:t>‹#›</a:t>
            </a:fld>
            <a:endParaRPr lang="en-US"/>
          </a:p>
        </p:txBody>
      </p:sp>
    </p:spTree>
    <p:extLst>
      <p:ext uri="{BB962C8B-B14F-4D97-AF65-F5344CB8AC3E}">
        <p14:creationId xmlns:p14="http://schemas.microsoft.com/office/powerpoint/2010/main" val="2036286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396912-7451-425F-89E4-CA981C47A7A1}" type="slidenum">
              <a:rPr lang="en-US" smtClean="0"/>
              <a:t>1</a:t>
            </a:fld>
            <a:endParaRPr lang="en-US"/>
          </a:p>
        </p:txBody>
      </p:sp>
    </p:spTree>
    <p:extLst>
      <p:ext uri="{BB962C8B-B14F-4D97-AF65-F5344CB8AC3E}">
        <p14:creationId xmlns:p14="http://schemas.microsoft.com/office/powerpoint/2010/main" val="573063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396912-7451-425F-89E4-CA981C47A7A1}" type="slidenum">
              <a:rPr lang="en-US" smtClean="0"/>
              <a:t>2</a:t>
            </a:fld>
            <a:endParaRPr lang="en-US"/>
          </a:p>
        </p:txBody>
      </p:sp>
    </p:spTree>
    <p:extLst>
      <p:ext uri="{BB962C8B-B14F-4D97-AF65-F5344CB8AC3E}">
        <p14:creationId xmlns:p14="http://schemas.microsoft.com/office/powerpoint/2010/main" val="3655477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396912-7451-425F-89E4-CA981C47A7A1}" type="slidenum">
              <a:rPr lang="en-US" smtClean="0"/>
              <a:t>3</a:t>
            </a:fld>
            <a:endParaRPr lang="en-US"/>
          </a:p>
        </p:txBody>
      </p:sp>
    </p:spTree>
    <p:extLst>
      <p:ext uri="{BB962C8B-B14F-4D97-AF65-F5344CB8AC3E}">
        <p14:creationId xmlns:p14="http://schemas.microsoft.com/office/powerpoint/2010/main" val="90368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396912-7451-425F-89E4-CA981C47A7A1}" type="slidenum">
              <a:rPr lang="en-US" smtClean="0"/>
              <a:t>4</a:t>
            </a:fld>
            <a:endParaRPr lang="en-US"/>
          </a:p>
        </p:txBody>
      </p:sp>
    </p:spTree>
    <p:extLst>
      <p:ext uri="{BB962C8B-B14F-4D97-AF65-F5344CB8AC3E}">
        <p14:creationId xmlns:p14="http://schemas.microsoft.com/office/powerpoint/2010/main" val="2902269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396912-7451-425F-89E4-CA981C47A7A1}" type="slidenum">
              <a:rPr lang="en-US" smtClean="0"/>
              <a:t>5</a:t>
            </a:fld>
            <a:endParaRPr lang="en-US"/>
          </a:p>
        </p:txBody>
      </p:sp>
    </p:spTree>
    <p:extLst>
      <p:ext uri="{BB962C8B-B14F-4D97-AF65-F5344CB8AC3E}">
        <p14:creationId xmlns:p14="http://schemas.microsoft.com/office/powerpoint/2010/main" val="3155038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396912-7451-425F-89E4-CA981C47A7A1}" type="slidenum">
              <a:rPr lang="en-US" smtClean="0"/>
              <a:t>6</a:t>
            </a:fld>
            <a:endParaRPr lang="en-US"/>
          </a:p>
        </p:txBody>
      </p:sp>
    </p:spTree>
    <p:extLst>
      <p:ext uri="{BB962C8B-B14F-4D97-AF65-F5344CB8AC3E}">
        <p14:creationId xmlns:p14="http://schemas.microsoft.com/office/powerpoint/2010/main" val="1218525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1B3775-4536-4343-9B43-97BEE18532AD}"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CA90E-DD71-4E67-A8EB-3C46D42ACEC5}" type="slidenum">
              <a:rPr lang="en-US" smtClean="0"/>
              <a:t>‹#›</a:t>
            </a:fld>
            <a:endParaRPr lang="en-US"/>
          </a:p>
        </p:txBody>
      </p:sp>
    </p:spTree>
    <p:extLst>
      <p:ext uri="{BB962C8B-B14F-4D97-AF65-F5344CB8AC3E}">
        <p14:creationId xmlns:p14="http://schemas.microsoft.com/office/powerpoint/2010/main" val="1691461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B3775-4536-4343-9B43-97BEE18532AD}"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CA90E-DD71-4E67-A8EB-3C46D42ACEC5}" type="slidenum">
              <a:rPr lang="en-US" smtClean="0"/>
              <a:t>‹#›</a:t>
            </a:fld>
            <a:endParaRPr lang="en-US"/>
          </a:p>
        </p:txBody>
      </p:sp>
    </p:spTree>
    <p:extLst>
      <p:ext uri="{BB962C8B-B14F-4D97-AF65-F5344CB8AC3E}">
        <p14:creationId xmlns:p14="http://schemas.microsoft.com/office/powerpoint/2010/main" val="1176741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B3775-4536-4343-9B43-97BEE18532AD}"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CA90E-DD71-4E67-A8EB-3C46D42ACEC5}" type="slidenum">
              <a:rPr lang="en-US" smtClean="0"/>
              <a:t>‹#›</a:t>
            </a:fld>
            <a:endParaRPr lang="en-US"/>
          </a:p>
        </p:txBody>
      </p:sp>
    </p:spTree>
    <p:extLst>
      <p:ext uri="{BB962C8B-B14F-4D97-AF65-F5344CB8AC3E}">
        <p14:creationId xmlns:p14="http://schemas.microsoft.com/office/powerpoint/2010/main" val="1198696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B3775-4536-4343-9B43-97BEE18532AD}"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CA90E-DD71-4E67-A8EB-3C46D42ACEC5}" type="slidenum">
              <a:rPr lang="en-US" smtClean="0"/>
              <a:t>‹#›</a:t>
            </a:fld>
            <a:endParaRPr lang="en-US"/>
          </a:p>
        </p:txBody>
      </p:sp>
    </p:spTree>
    <p:extLst>
      <p:ext uri="{BB962C8B-B14F-4D97-AF65-F5344CB8AC3E}">
        <p14:creationId xmlns:p14="http://schemas.microsoft.com/office/powerpoint/2010/main" val="28527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1B3775-4536-4343-9B43-97BEE18532AD}"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CA90E-DD71-4E67-A8EB-3C46D42ACEC5}" type="slidenum">
              <a:rPr lang="en-US" smtClean="0"/>
              <a:t>‹#›</a:t>
            </a:fld>
            <a:endParaRPr lang="en-US"/>
          </a:p>
        </p:txBody>
      </p:sp>
    </p:spTree>
    <p:extLst>
      <p:ext uri="{BB962C8B-B14F-4D97-AF65-F5344CB8AC3E}">
        <p14:creationId xmlns:p14="http://schemas.microsoft.com/office/powerpoint/2010/main" val="1202068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1B3775-4536-4343-9B43-97BEE18532AD}" type="datetimeFigureOut">
              <a:rPr lang="en-US" smtClean="0"/>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2CA90E-DD71-4E67-A8EB-3C46D42ACEC5}" type="slidenum">
              <a:rPr lang="en-US" smtClean="0"/>
              <a:t>‹#›</a:t>
            </a:fld>
            <a:endParaRPr lang="en-US"/>
          </a:p>
        </p:txBody>
      </p:sp>
    </p:spTree>
    <p:extLst>
      <p:ext uri="{BB962C8B-B14F-4D97-AF65-F5344CB8AC3E}">
        <p14:creationId xmlns:p14="http://schemas.microsoft.com/office/powerpoint/2010/main" val="2577511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1B3775-4536-4343-9B43-97BEE18532AD}" type="datetimeFigureOut">
              <a:rPr lang="en-US" smtClean="0"/>
              <a:t>1/25/2013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2CA90E-DD71-4E67-A8EB-3C46D42ACEC5}" type="slidenum">
              <a:rPr lang="en-US" smtClean="0"/>
              <a:t>‹#›</a:t>
            </a:fld>
            <a:endParaRPr lang="en-US"/>
          </a:p>
        </p:txBody>
      </p:sp>
    </p:spTree>
    <p:extLst>
      <p:ext uri="{BB962C8B-B14F-4D97-AF65-F5344CB8AC3E}">
        <p14:creationId xmlns:p14="http://schemas.microsoft.com/office/powerpoint/2010/main" val="993039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1B3775-4536-4343-9B43-97BEE18532AD}" type="datetimeFigureOut">
              <a:rPr lang="en-US" smtClean="0"/>
              <a:t>1/25/2013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2CA90E-DD71-4E67-A8EB-3C46D42ACEC5}" type="slidenum">
              <a:rPr lang="en-US" smtClean="0"/>
              <a:t>‹#›</a:t>
            </a:fld>
            <a:endParaRPr lang="en-US"/>
          </a:p>
        </p:txBody>
      </p:sp>
    </p:spTree>
    <p:extLst>
      <p:ext uri="{BB962C8B-B14F-4D97-AF65-F5344CB8AC3E}">
        <p14:creationId xmlns:p14="http://schemas.microsoft.com/office/powerpoint/2010/main" val="3115374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B3775-4536-4343-9B43-97BEE18532AD}" type="datetimeFigureOut">
              <a:rPr lang="en-US" smtClean="0"/>
              <a:t>1/25/2013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2CA90E-DD71-4E67-A8EB-3C46D42ACEC5}" type="slidenum">
              <a:rPr lang="en-US" smtClean="0"/>
              <a:t>‹#›</a:t>
            </a:fld>
            <a:endParaRPr lang="en-US"/>
          </a:p>
        </p:txBody>
      </p:sp>
    </p:spTree>
    <p:extLst>
      <p:ext uri="{BB962C8B-B14F-4D97-AF65-F5344CB8AC3E}">
        <p14:creationId xmlns:p14="http://schemas.microsoft.com/office/powerpoint/2010/main" val="2697682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B3775-4536-4343-9B43-97BEE18532AD}" type="datetimeFigureOut">
              <a:rPr lang="en-US" smtClean="0"/>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2CA90E-DD71-4E67-A8EB-3C46D42ACEC5}" type="slidenum">
              <a:rPr lang="en-US" smtClean="0"/>
              <a:t>‹#›</a:t>
            </a:fld>
            <a:endParaRPr lang="en-US"/>
          </a:p>
        </p:txBody>
      </p:sp>
    </p:spTree>
    <p:extLst>
      <p:ext uri="{BB962C8B-B14F-4D97-AF65-F5344CB8AC3E}">
        <p14:creationId xmlns:p14="http://schemas.microsoft.com/office/powerpoint/2010/main" val="2614395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B3775-4536-4343-9B43-97BEE18532AD}" type="datetimeFigureOut">
              <a:rPr lang="en-US" smtClean="0"/>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2CA90E-DD71-4E67-A8EB-3C46D42ACEC5}" type="slidenum">
              <a:rPr lang="en-US" smtClean="0"/>
              <a:t>‹#›</a:t>
            </a:fld>
            <a:endParaRPr lang="en-US"/>
          </a:p>
        </p:txBody>
      </p:sp>
    </p:spTree>
    <p:extLst>
      <p:ext uri="{BB962C8B-B14F-4D97-AF65-F5344CB8AC3E}">
        <p14:creationId xmlns:p14="http://schemas.microsoft.com/office/powerpoint/2010/main" val="4247773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alpha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B3775-4536-4343-9B43-97BEE18532AD}" type="datetimeFigureOut">
              <a:rPr lang="en-US" smtClean="0"/>
              <a:t>1/25/2013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2CA90E-DD71-4E67-A8EB-3C46D42ACEC5}" type="slidenum">
              <a:rPr lang="en-US" smtClean="0"/>
              <a:t>‹#›</a:t>
            </a:fld>
            <a:endParaRPr lang="en-US"/>
          </a:p>
        </p:txBody>
      </p:sp>
    </p:spTree>
    <p:extLst>
      <p:ext uri="{BB962C8B-B14F-4D97-AF65-F5344CB8AC3E}">
        <p14:creationId xmlns:p14="http://schemas.microsoft.com/office/powerpoint/2010/main" val="4032292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772400" cy="2667000"/>
          </a:xfrm>
        </p:spPr>
        <p:txBody>
          <a:bodyPr>
            <a:normAutofit/>
          </a:bodyPr>
          <a:lstStyle/>
          <a:p>
            <a:pPr algn="l"/>
            <a:r>
              <a:rPr lang="en-US" sz="1200" b="1" dirty="0" smtClean="0">
                <a:latin typeface="Times New Roman" pitchFamily="18" charset="0"/>
                <a:cs typeface="Times New Roman" pitchFamily="18" charset="0"/>
              </a:rPr>
              <a:t>Slide # 1,  Taiwan Roundtable Address by Rick Fisher, International</a:t>
            </a:r>
            <a:br>
              <a:rPr lang="en-US" sz="1200" b="1" dirty="0" smtClean="0">
                <a:latin typeface="Times New Roman" pitchFamily="18" charset="0"/>
                <a:cs typeface="Times New Roman" pitchFamily="18" charset="0"/>
              </a:rPr>
            </a:br>
            <a:r>
              <a:rPr lang="en-US" sz="1200" b="1" dirty="0" smtClean="0">
                <a:latin typeface="Times New Roman" pitchFamily="18" charset="0"/>
                <a:cs typeface="Times New Roman" pitchFamily="18" charset="0"/>
              </a:rPr>
              <a:t>Assessment and Strategy Center, January 23, 2013</a:t>
            </a:r>
            <a:br>
              <a:rPr lang="en-US" sz="1200" b="1" dirty="0" smtClean="0">
                <a:latin typeface="Times New Roman" pitchFamily="18" charset="0"/>
                <a:cs typeface="Times New Roman" pitchFamily="18" charset="0"/>
              </a:rPr>
            </a:br>
            <a:r>
              <a:rPr lang="en-US" sz="1200" b="1" dirty="0" smtClean="0">
                <a:latin typeface="Times New Roman" pitchFamily="18" charset="0"/>
                <a:cs typeface="Times New Roman" pitchFamily="18" charset="0"/>
              </a:rPr>
              <a:t/>
            </a:r>
            <a:br>
              <a:rPr lang="en-US" sz="1200" b="1" dirty="0" smtClean="0">
                <a:latin typeface="Times New Roman" pitchFamily="18" charset="0"/>
                <a:cs typeface="Times New Roman" pitchFamily="18" charset="0"/>
              </a:rPr>
            </a:br>
            <a:r>
              <a:rPr lang="en-US" sz="1200" b="1" dirty="0" smtClean="0">
                <a:latin typeface="Times New Roman" pitchFamily="18" charset="0"/>
                <a:cs typeface="Times New Roman" pitchFamily="18" charset="0"/>
              </a:rPr>
              <a:t>Looming Aerial Confrontation Over the </a:t>
            </a:r>
            <a:r>
              <a:rPr lang="en-US" sz="1200" b="1" dirty="0" err="1" smtClean="0">
                <a:latin typeface="Times New Roman" pitchFamily="18" charset="0"/>
                <a:cs typeface="Times New Roman" pitchFamily="18" charset="0"/>
              </a:rPr>
              <a:t>Senkaku</a:t>
            </a:r>
            <a:r>
              <a:rPr lang="en-US" sz="1200" b="1" dirty="0" smtClean="0">
                <a:latin typeface="Times New Roman" pitchFamily="18" charset="0"/>
                <a:cs typeface="Times New Roman" pitchFamily="18" charset="0"/>
              </a:rPr>
              <a:t>/</a:t>
            </a:r>
            <a:r>
              <a:rPr lang="en-US" sz="1200" b="1" dirty="0" err="1" smtClean="0">
                <a:latin typeface="Times New Roman" pitchFamily="18" charset="0"/>
                <a:cs typeface="Times New Roman" pitchFamily="18" charset="0"/>
              </a:rPr>
              <a:t>Daiyoutais</a:t>
            </a:r>
            <a:r>
              <a:rPr lang="en-US" sz="1200" b="1" dirty="0" smtClean="0">
                <a:latin typeface="Times New Roman" pitchFamily="18" charset="0"/>
                <a:cs typeface="Times New Roman" pitchFamily="18" charset="0"/>
              </a:rPr>
              <a:t> ?</a:t>
            </a:r>
            <a:br>
              <a:rPr lang="en-US" sz="1200" b="1" dirty="0" smtClean="0">
                <a:latin typeface="Times New Roman" pitchFamily="18" charset="0"/>
                <a:cs typeface="Times New Roman" pitchFamily="18" charset="0"/>
              </a:rPr>
            </a:br>
            <a:r>
              <a:rPr lang="en-US" sz="1200" b="1" dirty="0" smtClean="0">
                <a:latin typeface="Times New Roman" pitchFamily="18" charset="0"/>
                <a:cs typeface="Times New Roman" pitchFamily="18" charset="0"/>
              </a:rPr>
              <a:t/>
            </a:r>
            <a:br>
              <a:rPr lang="en-US" sz="1200" b="1" dirty="0" smtClean="0">
                <a:latin typeface="Times New Roman" pitchFamily="18" charset="0"/>
                <a:cs typeface="Times New Roman" pitchFamily="18" charset="0"/>
              </a:rPr>
            </a:br>
            <a:r>
              <a:rPr lang="en-US" sz="1200" b="1" dirty="0" smtClean="0">
                <a:latin typeface="Times New Roman" pitchFamily="18" charset="0"/>
                <a:cs typeface="Times New Roman" pitchFamily="18" charset="0"/>
              </a:rPr>
              <a:t>1/7/13:  Japan sends F-15s to monitor Chinese Y-12 surveillance aircraft.</a:t>
            </a:r>
            <a:br>
              <a:rPr lang="en-US" sz="1200" b="1" dirty="0" smtClean="0">
                <a:latin typeface="Times New Roman" pitchFamily="18" charset="0"/>
                <a:cs typeface="Times New Roman" pitchFamily="18" charset="0"/>
              </a:rPr>
            </a:br>
            <a:r>
              <a:rPr lang="en-US" sz="1200" b="1" dirty="0" smtClean="0">
                <a:latin typeface="Times New Roman" pitchFamily="18" charset="0"/>
                <a:cs typeface="Times New Roman" pitchFamily="18" charset="0"/>
              </a:rPr>
              <a:t>1/10/13:  Reports say Japan considering firing warning shots vs. PRC.</a:t>
            </a:r>
            <a:r>
              <a:rPr lang="en-US" sz="1200" b="1" dirty="0">
                <a:latin typeface="Times New Roman" pitchFamily="18" charset="0"/>
                <a:cs typeface="Times New Roman" pitchFamily="18" charset="0"/>
              </a:rPr>
              <a:t/>
            </a:r>
            <a:br>
              <a:rPr lang="en-US" sz="1200" b="1" dirty="0">
                <a:latin typeface="Times New Roman" pitchFamily="18" charset="0"/>
                <a:cs typeface="Times New Roman" pitchFamily="18" charset="0"/>
              </a:rPr>
            </a:br>
            <a:r>
              <a:rPr lang="en-US" sz="1200" b="1" dirty="0" smtClean="0">
                <a:latin typeface="Times New Roman" pitchFamily="18" charset="0"/>
                <a:cs typeface="Times New Roman" pitchFamily="18" charset="0"/>
              </a:rPr>
              <a:t>1/11/13:  China sends J-10 fighters to reply to Japanese F-15s sent to</a:t>
            </a:r>
            <a:br>
              <a:rPr lang="en-US" sz="1200" b="1" dirty="0" smtClean="0">
                <a:latin typeface="Times New Roman" pitchFamily="18" charset="0"/>
                <a:cs typeface="Times New Roman" pitchFamily="18" charset="0"/>
              </a:rPr>
            </a:br>
            <a:r>
              <a:rPr lang="en-US" sz="1200" b="1" dirty="0" smtClean="0">
                <a:latin typeface="Times New Roman" pitchFamily="18" charset="0"/>
                <a:cs typeface="Times New Roman" pitchFamily="18" charset="0"/>
              </a:rPr>
              <a:t>monitor Chinese Y-8 surveillance aircraft.</a:t>
            </a:r>
            <a:br>
              <a:rPr lang="en-US" sz="1200" b="1" dirty="0" smtClean="0">
                <a:latin typeface="Times New Roman" pitchFamily="18" charset="0"/>
                <a:cs typeface="Times New Roman" pitchFamily="18" charset="0"/>
              </a:rPr>
            </a:br>
            <a:r>
              <a:rPr lang="en-US" sz="1200" b="1" dirty="0" smtClean="0">
                <a:latin typeface="Times New Roman" pitchFamily="18" charset="0"/>
                <a:cs typeface="Times New Roman" pitchFamily="18" charset="0"/>
              </a:rPr>
              <a:t>1/15/13:  U.S. F-22s arrive at </a:t>
            </a:r>
            <a:r>
              <a:rPr lang="en-US" sz="1200" b="1" dirty="0" err="1" smtClean="0">
                <a:latin typeface="Times New Roman" pitchFamily="18" charset="0"/>
                <a:cs typeface="Times New Roman" pitchFamily="18" charset="0"/>
              </a:rPr>
              <a:t>Kadena</a:t>
            </a:r>
            <a:r>
              <a:rPr lang="en-US" sz="1200" b="1" dirty="0" smtClean="0">
                <a:latin typeface="Times New Roman" pitchFamily="18" charset="0"/>
                <a:cs typeface="Times New Roman" pitchFamily="18" charset="0"/>
              </a:rPr>
              <a:t> Airbase on Okinawa.  </a:t>
            </a:r>
            <a:br>
              <a:rPr lang="en-US" sz="1200" b="1" dirty="0" smtClean="0">
                <a:latin typeface="Times New Roman" pitchFamily="18" charset="0"/>
                <a:cs typeface="Times New Roman" pitchFamily="18" charset="0"/>
              </a:rPr>
            </a:br>
            <a:r>
              <a:rPr lang="en-US" sz="1200" b="1" dirty="0" smtClean="0">
                <a:latin typeface="Times New Roman" pitchFamily="18" charset="0"/>
                <a:cs typeface="Times New Roman" pitchFamily="18" charset="0"/>
              </a:rPr>
              <a:t>1/18/13:  Sec State Clinton opposes “any unilateral actions that would</a:t>
            </a:r>
            <a:br>
              <a:rPr lang="en-US" sz="1200" b="1" dirty="0" smtClean="0">
                <a:latin typeface="Times New Roman" pitchFamily="18" charset="0"/>
                <a:cs typeface="Times New Roman" pitchFamily="18" charset="0"/>
              </a:rPr>
            </a:br>
            <a:r>
              <a:rPr lang="en-US" sz="1200" b="1" dirty="0" smtClean="0">
                <a:latin typeface="Times New Roman" pitchFamily="18" charset="0"/>
                <a:cs typeface="Times New Roman" pitchFamily="18" charset="0"/>
              </a:rPr>
              <a:t>seek to undermine Japanese administration” of the islands.</a:t>
            </a:r>
            <a:br>
              <a:rPr lang="en-US" sz="1200" b="1" dirty="0" smtClean="0">
                <a:latin typeface="Times New Roman" pitchFamily="18" charset="0"/>
                <a:cs typeface="Times New Roman" pitchFamily="18" charset="0"/>
              </a:rPr>
            </a:br>
            <a:r>
              <a:rPr lang="en-US" sz="1200" b="1" dirty="0">
                <a:latin typeface="Times New Roman" pitchFamily="18" charset="0"/>
                <a:cs typeface="Times New Roman" pitchFamily="18" charset="0"/>
              </a:rPr>
              <a:t/>
            </a:r>
            <a:br>
              <a:rPr lang="en-US" sz="1200" b="1" dirty="0">
                <a:latin typeface="Times New Roman" pitchFamily="18" charset="0"/>
                <a:cs typeface="Times New Roman" pitchFamily="18" charset="0"/>
              </a:rPr>
            </a:br>
            <a:r>
              <a:rPr lang="en-US" sz="1200" b="1" dirty="0" smtClean="0">
                <a:latin typeface="Times New Roman" pitchFamily="18" charset="0"/>
                <a:cs typeface="Times New Roman" pitchFamily="18" charset="0"/>
              </a:rPr>
              <a:t>Bottom, l-r: YJ-12; HF-3 ; and ASM-3 supersonic anti-ship missiles.</a:t>
            </a:r>
            <a:endParaRPr lang="en-US" sz="1200" b="1" dirty="0">
              <a:latin typeface="Times New Roman" pitchFamily="18" charset="0"/>
              <a:cs typeface="Times New Roman" pitchFamily="18" charset="0"/>
            </a:endParaRPr>
          </a:p>
        </p:txBody>
      </p:sp>
      <p:pic>
        <p:nvPicPr>
          <p:cNvPr id="1026" name="Picture 2" descr="https://encrypted-tbn2.gstatic.com/images?q=tbn:ANd9GcT-4VIwJfcuK_55TUS7Ew9cSFzxtDacc_KgxjBIRVSAe2zH8_sYZ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76200"/>
            <a:ext cx="376281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ick\Pictures\japan\asm 3  11 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4800600"/>
            <a:ext cx="2590800" cy="1727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Rick\Pictures\japan\f15j_29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3276600"/>
            <a:ext cx="2844684" cy="125908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Rick\Pictures\US\f22 kadena 1 0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7000" y="3060105"/>
            <a:ext cx="240857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Rick\Pictures\Others\ROC\hf3  10 10 07  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4800600"/>
            <a:ext cx="2743200" cy="182270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Rick\Pictures\Missile\yj12  1 19 13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000" y="4876800"/>
            <a:ext cx="2326219" cy="16901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Rick\Pictures\Air 2\j10 3div 8reg Changxing  1 22 13.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2400" y="2959604"/>
            <a:ext cx="3157361"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105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381000" y="381000"/>
            <a:ext cx="8153400" cy="6096000"/>
          </a:xfrm>
        </p:spPr>
        <p:txBody>
          <a:bodyPr>
            <a:normAutofit lnSpcReduction="10000"/>
          </a:bodyPr>
          <a:lstStyle/>
          <a:p>
            <a:pPr marL="0" indent="0">
              <a:buFontTx/>
              <a:buNone/>
            </a:pPr>
            <a:r>
              <a:rPr lang="en-US" sz="1200" b="1" dirty="0" smtClean="0">
                <a:latin typeface="Times New Roman" pitchFamily="18" charset="0"/>
                <a:cs typeface="Times New Roman" pitchFamily="18" charset="0"/>
              </a:rPr>
              <a:t>Slide # 2</a:t>
            </a:r>
          </a:p>
          <a:p>
            <a:pPr marL="0" indent="0">
              <a:buFontTx/>
              <a:buNone/>
            </a:pPr>
            <a:r>
              <a:rPr lang="en-US" sz="1200" b="1" dirty="0" smtClean="0">
                <a:latin typeface="Times New Roman" pitchFamily="18" charset="0"/>
                <a:cs typeface="Times New Roman" pitchFamily="18" charset="0"/>
              </a:rPr>
              <a:t>Chinese Challenges</a:t>
            </a:r>
          </a:p>
          <a:p>
            <a:pPr marL="0" indent="0">
              <a:buFontTx/>
              <a:buNone/>
            </a:pPr>
            <a:endParaRPr lang="en-US" sz="1200" b="1" dirty="0">
              <a:latin typeface="Times New Roman" pitchFamily="18" charset="0"/>
              <a:cs typeface="Times New Roman" pitchFamily="18" charset="0"/>
            </a:endParaRPr>
          </a:p>
          <a:p>
            <a:pPr marL="0" indent="0">
              <a:buFontTx/>
              <a:buNone/>
            </a:pPr>
            <a:r>
              <a:rPr lang="en-US" sz="1200" b="1" dirty="0" smtClean="0">
                <a:latin typeface="Times New Roman" pitchFamily="18" charset="0"/>
                <a:cs typeface="Times New Roman" pitchFamily="18" charset="0"/>
              </a:rPr>
              <a:t>Building Up Proxies</a:t>
            </a:r>
          </a:p>
          <a:p>
            <a:pPr marL="0" indent="0">
              <a:buFontTx/>
              <a:buNone/>
            </a:pPr>
            <a:r>
              <a:rPr lang="en-US" sz="1200" dirty="0" smtClean="0">
                <a:latin typeface="Times New Roman" pitchFamily="18" charset="0"/>
                <a:cs typeface="Times New Roman" pitchFamily="18" charset="0"/>
              </a:rPr>
              <a:t>China’s continued direct and indirect building of </a:t>
            </a:r>
          </a:p>
          <a:p>
            <a:pPr marL="0" indent="0">
              <a:buFontTx/>
              <a:buNone/>
            </a:pPr>
            <a:r>
              <a:rPr lang="en-US" sz="1200" dirty="0" smtClean="0">
                <a:latin typeface="Times New Roman" pitchFamily="18" charset="0"/>
                <a:cs typeface="Times New Roman" pitchFamily="18" charset="0"/>
              </a:rPr>
              <a:t>nuclear-armed proxies and radical states like North</a:t>
            </a:r>
          </a:p>
          <a:p>
            <a:pPr marL="0" indent="0">
              <a:buFontTx/>
              <a:buNone/>
            </a:pPr>
            <a:r>
              <a:rPr lang="en-US" sz="1200" dirty="0" smtClean="0">
                <a:latin typeface="Times New Roman" pitchFamily="18" charset="0"/>
                <a:cs typeface="Times New Roman" pitchFamily="18" charset="0"/>
              </a:rPr>
              <a:t>Korea, Iran and Pakistan increase the likelihood of </a:t>
            </a:r>
          </a:p>
          <a:p>
            <a:pPr marL="0" indent="0">
              <a:buFontTx/>
              <a:buNone/>
            </a:pPr>
            <a:r>
              <a:rPr lang="en-US" sz="1200" dirty="0" smtClean="0">
                <a:latin typeface="Times New Roman" pitchFamily="18" charset="0"/>
                <a:cs typeface="Times New Roman" pitchFamily="18" charset="0"/>
              </a:rPr>
              <a:t>nuclear terrorism and other conflicts that can tie</a:t>
            </a:r>
          </a:p>
          <a:p>
            <a:pPr marL="0" indent="0">
              <a:buFontTx/>
              <a:buNone/>
            </a:pPr>
            <a:r>
              <a:rPr lang="en-US" sz="1200" dirty="0" smtClean="0">
                <a:latin typeface="Times New Roman" pitchFamily="18" charset="0"/>
                <a:cs typeface="Times New Roman" pitchFamily="18" charset="0"/>
              </a:rPr>
              <a:t>down US forces.  US strategy does not confront</a:t>
            </a:r>
          </a:p>
          <a:p>
            <a:pPr marL="0" indent="0">
              <a:buFontTx/>
              <a:buNone/>
            </a:pPr>
            <a:r>
              <a:rPr lang="en-US" sz="1200" dirty="0" smtClean="0">
                <a:latin typeface="Times New Roman" pitchFamily="18" charset="0"/>
                <a:cs typeface="Times New Roman" pitchFamily="18" charset="0"/>
              </a:rPr>
              <a:t>China’s central role in creating this threat.</a:t>
            </a:r>
          </a:p>
          <a:p>
            <a:pPr marL="0" indent="0">
              <a:buFontTx/>
              <a:buNone/>
            </a:pPr>
            <a:endParaRPr lang="en-US" sz="1200" dirty="0" smtClean="0">
              <a:latin typeface="Times New Roman" pitchFamily="18" charset="0"/>
              <a:cs typeface="Times New Roman" pitchFamily="18" charset="0"/>
            </a:endParaRPr>
          </a:p>
          <a:p>
            <a:pPr marL="0" indent="0">
              <a:buFontTx/>
              <a:buNone/>
            </a:pPr>
            <a:r>
              <a:rPr lang="en-US" sz="1200" b="1" dirty="0" smtClean="0">
                <a:latin typeface="Times New Roman" pitchFamily="18" charset="0"/>
                <a:cs typeface="Times New Roman" pitchFamily="18" charset="0"/>
              </a:rPr>
              <a:t>Global Power Projection Capabilities</a:t>
            </a:r>
          </a:p>
          <a:p>
            <a:pPr marL="0" indent="0">
              <a:buFontTx/>
              <a:buNone/>
            </a:pPr>
            <a:r>
              <a:rPr lang="en-US" sz="1200" dirty="0" smtClean="0">
                <a:latin typeface="Times New Roman" pitchFamily="18" charset="0"/>
                <a:cs typeface="Times New Roman" pitchFamily="18" charset="0"/>
              </a:rPr>
              <a:t>By 2025 + the PLA will have perhaps up to three</a:t>
            </a:r>
          </a:p>
          <a:p>
            <a:pPr marL="0" indent="0">
              <a:buFontTx/>
              <a:buNone/>
            </a:pPr>
            <a:r>
              <a:rPr lang="en-US" sz="1200" dirty="0" smtClean="0">
                <a:latin typeface="Times New Roman" pitchFamily="18" charset="0"/>
                <a:cs typeface="Times New Roman" pitchFamily="18" charset="0"/>
              </a:rPr>
              <a:t>Aircraft carrier battle groups, 6-12 amphibious battle</a:t>
            </a:r>
          </a:p>
          <a:p>
            <a:pPr marL="0" indent="0">
              <a:buFontTx/>
              <a:buNone/>
            </a:pPr>
            <a:r>
              <a:rPr lang="en-US" sz="1200" dirty="0" smtClean="0">
                <a:latin typeface="Times New Roman" pitchFamily="18" charset="0"/>
                <a:cs typeface="Times New Roman" pitchFamily="18" charset="0"/>
              </a:rPr>
              <a:t>groups and 100+ “Y-20” heavy air transports to take </a:t>
            </a:r>
          </a:p>
          <a:p>
            <a:pPr marL="0" indent="0">
              <a:buFontTx/>
              <a:buNone/>
            </a:pPr>
            <a:r>
              <a:rPr lang="en-US" sz="1200" dirty="0" smtClean="0">
                <a:latin typeface="Times New Roman" pitchFamily="18" charset="0"/>
                <a:cs typeface="Times New Roman" pitchFamily="18" charset="0"/>
              </a:rPr>
              <a:t>advantage of opportunities to Pivot </a:t>
            </a:r>
            <a:r>
              <a:rPr lang="en-US" sz="1200" dirty="0" err="1" smtClean="0">
                <a:latin typeface="Times New Roman" pitchFamily="18" charset="0"/>
                <a:cs typeface="Times New Roman" pitchFamily="18" charset="0"/>
              </a:rPr>
              <a:t>vs</a:t>
            </a:r>
            <a:r>
              <a:rPr lang="en-US" sz="1200" dirty="0" smtClean="0">
                <a:latin typeface="Times New Roman" pitchFamily="18" charset="0"/>
                <a:cs typeface="Times New Roman" pitchFamily="18" charset="0"/>
              </a:rPr>
              <a:t> the US.   China </a:t>
            </a:r>
          </a:p>
          <a:p>
            <a:pPr marL="0" indent="0">
              <a:buFontTx/>
              <a:buNone/>
            </a:pPr>
            <a:r>
              <a:rPr lang="en-US" sz="1200" dirty="0" smtClean="0">
                <a:latin typeface="Times New Roman" pitchFamily="18" charset="0"/>
                <a:cs typeface="Times New Roman" pitchFamily="18" charset="0"/>
              </a:rPr>
              <a:t>may also be intending to establish Space Control.  </a:t>
            </a:r>
          </a:p>
          <a:p>
            <a:pPr marL="0" indent="0">
              <a:buFontTx/>
              <a:buNone/>
            </a:pPr>
            <a:r>
              <a:rPr lang="en-US" sz="1200" dirty="0" smtClean="0">
                <a:latin typeface="Times New Roman" pitchFamily="18" charset="0"/>
                <a:cs typeface="Times New Roman" pitchFamily="18" charset="0"/>
              </a:rPr>
              <a:t>Prompt Global Strike or far more carrier battle groups?</a:t>
            </a:r>
          </a:p>
          <a:p>
            <a:pPr marL="0" indent="0">
              <a:buFontTx/>
              <a:buNone/>
            </a:pPr>
            <a:endParaRPr lang="en-US" sz="1200" dirty="0" smtClean="0">
              <a:latin typeface="Times New Roman" pitchFamily="18" charset="0"/>
              <a:cs typeface="Times New Roman" pitchFamily="18" charset="0"/>
            </a:endParaRPr>
          </a:p>
          <a:p>
            <a:pPr marL="0" indent="0">
              <a:buFontTx/>
              <a:buNone/>
            </a:pPr>
            <a:r>
              <a:rPr lang="en-US" sz="1200" b="1" dirty="0" smtClean="0">
                <a:latin typeface="Times New Roman" pitchFamily="18" charset="0"/>
                <a:cs typeface="Times New Roman" pitchFamily="18" charset="0"/>
              </a:rPr>
              <a:t>Nuclear Anxieties</a:t>
            </a:r>
          </a:p>
          <a:p>
            <a:pPr marL="0" indent="0">
              <a:buFontTx/>
              <a:buNone/>
            </a:pPr>
            <a:r>
              <a:rPr lang="en-US" sz="1200" dirty="0" smtClean="0">
                <a:latin typeface="Times New Roman" pitchFamily="18" charset="0"/>
                <a:cs typeface="Times New Roman" pitchFamily="18" charset="0"/>
              </a:rPr>
              <a:t>China revelation that it has completed up to 5,000km</a:t>
            </a:r>
          </a:p>
          <a:p>
            <a:pPr marL="0" indent="0">
              <a:buFontTx/>
              <a:buNone/>
            </a:pPr>
            <a:r>
              <a:rPr lang="en-US" sz="1200" dirty="0" smtClean="0">
                <a:latin typeface="Times New Roman" pitchFamily="18" charset="0"/>
                <a:cs typeface="Times New Roman" pitchFamily="18" charset="0"/>
              </a:rPr>
              <a:t>of tunnels as part of an Underground Great Wall has </a:t>
            </a:r>
          </a:p>
          <a:p>
            <a:pPr marL="0" indent="0">
              <a:buFontTx/>
              <a:buNone/>
            </a:pPr>
            <a:r>
              <a:rPr lang="en-US" sz="1200" dirty="0" smtClean="0">
                <a:latin typeface="Times New Roman" pitchFamily="18" charset="0"/>
                <a:cs typeface="Times New Roman" pitchFamily="18" charset="0"/>
              </a:rPr>
              <a:t>put into question general Western estimates that the PLA</a:t>
            </a:r>
          </a:p>
          <a:p>
            <a:pPr marL="0" indent="0">
              <a:buFontTx/>
              <a:buNone/>
            </a:pPr>
            <a:r>
              <a:rPr lang="en-US" sz="1200" dirty="0" smtClean="0">
                <a:latin typeface="Times New Roman" pitchFamily="18" charset="0"/>
                <a:cs typeface="Times New Roman" pitchFamily="18" charset="0"/>
              </a:rPr>
              <a:t>has 200-400 nuclear weapons.   Former </a:t>
            </a:r>
            <a:r>
              <a:rPr lang="en-US" sz="1200" dirty="0" err="1" smtClean="0">
                <a:latin typeface="Times New Roman" pitchFamily="18" charset="0"/>
                <a:cs typeface="Times New Roman" pitchFamily="18" charset="0"/>
              </a:rPr>
              <a:t>CoS</a:t>
            </a:r>
            <a:r>
              <a:rPr lang="en-US" sz="1200" dirty="0" smtClean="0">
                <a:latin typeface="Times New Roman" pitchFamily="18" charset="0"/>
                <a:cs typeface="Times New Roman" pitchFamily="18" charset="0"/>
              </a:rPr>
              <a:t> of the Russian</a:t>
            </a:r>
          </a:p>
          <a:p>
            <a:pPr marL="0" indent="0">
              <a:buFontTx/>
              <a:buNone/>
            </a:pPr>
            <a:r>
              <a:rPr lang="en-US" sz="1200" dirty="0" smtClean="0">
                <a:latin typeface="Times New Roman" pitchFamily="18" charset="0"/>
                <a:cs typeface="Times New Roman" pitchFamily="18" charset="0"/>
              </a:rPr>
              <a:t>Missile Force General </a:t>
            </a:r>
            <a:r>
              <a:rPr lang="en-US" sz="1200" dirty="0" err="1" smtClean="0">
                <a:latin typeface="Times New Roman" pitchFamily="18" charset="0"/>
                <a:cs typeface="Times New Roman" pitchFamily="18" charset="0"/>
              </a:rPr>
              <a:t>Yesin</a:t>
            </a:r>
            <a:r>
              <a:rPr lang="en-US" sz="1200" dirty="0" smtClean="0">
                <a:latin typeface="Times New Roman" pitchFamily="18" charset="0"/>
                <a:cs typeface="Times New Roman" pitchFamily="18" charset="0"/>
              </a:rPr>
              <a:t> estimates the PLA has 1,300 to</a:t>
            </a:r>
          </a:p>
          <a:p>
            <a:pPr marL="0" indent="0">
              <a:buFontTx/>
              <a:buNone/>
            </a:pPr>
            <a:r>
              <a:rPr lang="en-US" sz="1200" dirty="0" smtClean="0">
                <a:latin typeface="Times New Roman" pitchFamily="18" charset="0"/>
                <a:cs typeface="Times New Roman" pitchFamily="18" charset="0"/>
              </a:rPr>
              <a:t>1,800 deployed warheads or nuclear weapons, of a possible</a:t>
            </a:r>
          </a:p>
          <a:p>
            <a:pPr marL="0" indent="0">
              <a:buFontTx/>
              <a:buNone/>
            </a:pPr>
            <a:r>
              <a:rPr lang="en-US" sz="1200" dirty="0" smtClean="0">
                <a:latin typeface="Times New Roman" pitchFamily="18" charset="0"/>
                <a:cs typeface="Times New Roman" pitchFamily="18" charset="0"/>
              </a:rPr>
              <a:t>3,000+ in stockpiles.  What do we really know, and should the</a:t>
            </a:r>
          </a:p>
          <a:p>
            <a:pPr marL="0" indent="0">
              <a:buFontTx/>
              <a:buNone/>
            </a:pPr>
            <a:r>
              <a:rPr lang="en-US" sz="1200" dirty="0" smtClean="0">
                <a:latin typeface="Times New Roman" pitchFamily="18" charset="0"/>
                <a:cs typeface="Times New Roman" pitchFamily="18" charset="0"/>
              </a:rPr>
              <a:t>US be reducing its warheads below 1,550 ?</a:t>
            </a:r>
          </a:p>
        </p:txBody>
      </p:sp>
      <p:pic>
        <p:nvPicPr>
          <p:cNvPr id="6147" name="Picture 2" descr="C:\Users\Rick\Pictures\Others\NK\kn08  t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7313" y="204788"/>
            <a:ext cx="291465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 descr="C:\Users\Rick\Pictures\Others\Iran\asbm  2 9 11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17475"/>
            <a:ext cx="122872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6" descr="C:\Users\Rick\Pictures\Air 2\avic future   1 9 11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0" y="3014663"/>
            <a:ext cx="20764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7" descr="C:\Users\Rick\Pictures\Missile\sa caves 9 12 0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3843338"/>
            <a:ext cx="27940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8" descr="C:\Users\Rick\Pictures\Missile\df31 base qq 8 12 10  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26250" y="3787775"/>
            <a:ext cx="2165350"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9" descr="C:\Users\Rick\Pictures\Missile\new  fyjs  9 3 09 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02475" y="5105400"/>
            <a:ext cx="17240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Users\Rick\Pictures\Air 2\j15  11 25 12 26.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13692" y="1995785"/>
            <a:ext cx="26670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C:\Users\Rick\Pictures\Air 2\y20 12 24  6a.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26250" y="1995785"/>
            <a:ext cx="2075367" cy="987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546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52400" y="274638"/>
            <a:ext cx="8534400" cy="3382962"/>
          </a:xfrm>
        </p:spPr>
        <p:txBody>
          <a:bodyPr>
            <a:normAutofit fontScale="90000"/>
          </a:bodyPr>
          <a:lstStyle/>
          <a:p>
            <a:pPr algn="l" eaLnBrk="1" hangingPunct="1"/>
            <a:r>
              <a:rPr lang="en-US" sz="1600" b="1" dirty="0" smtClean="0">
                <a:latin typeface="Times New Roman" pitchFamily="18" charset="0"/>
                <a:cs typeface="Times New Roman" pitchFamily="18" charset="0"/>
              </a:rPr>
              <a:t>Slide # 3:  PLA Amphibious Army Available for Taiwan Ops</a:t>
            </a:r>
            <a:br>
              <a:rPr lang="en-US" sz="1600" b="1" dirty="0" smtClean="0">
                <a:latin typeface="Times New Roman" pitchFamily="18" charset="0"/>
                <a:cs typeface="Times New Roman" pitchFamily="18" charset="0"/>
              </a:rPr>
            </a:br>
            <a:r>
              <a:rPr lang="en-US" sz="1200" dirty="0" smtClean="0">
                <a:latin typeface="Times New Roman" pitchFamily="18" charset="0"/>
                <a:cs typeface="Times New Roman" pitchFamily="18" charset="0"/>
              </a:rPr>
              <a:t>Modernization and expansion of Army amphibious capabilities has been a </a:t>
            </a:r>
            <a:br>
              <a:rPr lang="en-US" sz="1200" dirty="0" smtClean="0">
                <a:latin typeface="Times New Roman" pitchFamily="18" charset="0"/>
                <a:cs typeface="Times New Roman" pitchFamily="18" charset="0"/>
              </a:rPr>
            </a:br>
            <a:r>
              <a:rPr lang="en-US" sz="1200" dirty="0" smtClean="0">
                <a:latin typeface="Times New Roman" pitchFamily="18" charset="0"/>
                <a:cs typeface="Times New Roman" pitchFamily="18" charset="0"/>
              </a:rPr>
              <a:t>key focus for PLA Army modernization.</a:t>
            </a:r>
            <a:br>
              <a:rPr lang="en-US" sz="1200" dirty="0" smtClean="0">
                <a:latin typeface="Times New Roman" pitchFamily="18" charset="0"/>
                <a:cs typeface="Times New Roman" pitchFamily="18" charset="0"/>
              </a:rPr>
            </a:br>
            <a:r>
              <a:rPr lang="en-US" sz="1200" dirty="0" smtClean="0">
                <a:latin typeface="Times New Roman" pitchFamily="18" charset="0"/>
                <a:cs typeface="Times New Roman" pitchFamily="18" charset="0"/>
              </a:rPr>
              <a:t>In the last decade an estimated 25 infantry and armored divisions and brigades</a:t>
            </a:r>
            <a:br>
              <a:rPr lang="en-US" sz="1200" dirty="0" smtClean="0">
                <a:latin typeface="Times New Roman" pitchFamily="18" charset="0"/>
                <a:cs typeface="Times New Roman" pitchFamily="18" charset="0"/>
              </a:rPr>
            </a:br>
            <a:r>
              <a:rPr lang="en-US" sz="1200" dirty="0" smtClean="0">
                <a:latin typeface="Times New Roman" pitchFamily="18" charset="0"/>
                <a:cs typeface="Times New Roman" pitchFamily="18" charset="0"/>
              </a:rPr>
              <a:t>have conducted some kind of amphibious training, or about a quarter of the </a:t>
            </a:r>
            <a:br>
              <a:rPr lang="en-US" sz="1200" dirty="0" smtClean="0">
                <a:latin typeface="Times New Roman" pitchFamily="18" charset="0"/>
                <a:cs typeface="Times New Roman" pitchFamily="18" charset="0"/>
              </a:rPr>
            </a:br>
            <a:r>
              <a:rPr lang="en-US" sz="1200" dirty="0" smtClean="0">
                <a:latin typeface="Times New Roman" pitchFamily="18" charset="0"/>
                <a:cs typeface="Times New Roman" pitchFamily="18" charset="0"/>
              </a:rPr>
              <a:t>total force.</a:t>
            </a:r>
            <a:br>
              <a:rPr lang="en-US" sz="1200" dirty="0" smtClean="0">
                <a:latin typeface="Times New Roman" pitchFamily="18" charset="0"/>
                <a:cs typeface="Times New Roman" pitchFamily="18" charset="0"/>
              </a:rPr>
            </a:br>
            <a:r>
              <a:rPr lang="en-US" sz="1200" dirty="0" smtClean="0">
                <a:latin typeface="Times New Roman" pitchFamily="18" charset="0"/>
                <a:cs typeface="Times New Roman" pitchFamily="18" charset="0"/>
              </a:rPr>
              <a:t>Leading amphibious would be followed by more numerous regular units.</a:t>
            </a:r>
            <a:br>
              <a:rPr lang="en-US" sz="1200" dirty="0" smtClean="0">
                <a:latin typeface="Times New Roman" pitchFamily="18" charset="0"/>
                <a:cs typeface="Times New Roman" pitchFamily="18" charset="0"/>
              </a:rPr>
            </a:br>
            <a:r>
              <a:rPr lang="en-US" sz="1200" dirty="0" smtClean="0">
                <a:latin typeface="Times New Roman" pitchFamily="18" charset="0"/>
                <a:cs typeface="Times New Roman" pitchFamily="18" charset="0"/>
              </a:rPr>
              <a:t>While the main focus in against Taiwan, there is ample capability to support</a:t>
            </a:r>
            <a:br>
              <a:rPr lang="en-US" sz="1200" dirty="0" smtClean="0">
                <a:latin typeface="Times New Roman" pitchFamily="18" charset="0"/>
                <a:cs typeface="Times New Roman" pitchFamily="18" charset="0"/>
              </a:rPr>
            </a:br>
            <a:r>
              <a:rPr lang="en-US" sz="1200" dirty="0" smtClean="0">
                <a:latin typeface="Times New Roman" pitchFamily="18" charset="0"/>
                <a:cs typeface="Times New Roman" pitchFamily="18" charset="0"/>
              </a:rPr>
              <a:t>Korean, South China Sea and Vietnam scenarios.  </a:t>
            </a:r>
            <a:br>
              <a:rPr lang="en-US" sz="1200" dirty="0" smtClean="0">
                <a:latin typeface="Times New Roman" pitchFamily="18" charset="0"/>
                <a:cs typeface="Times New Roman" pitchFamily="18" charset="0"/>
              </a:rPr>
            </a:br>
            <a:r>
              <a:rPr lang="en-US" sz="1200" dirty="0" smtClean="0">
                <a:latin typeface="Times New Roman" pitchFamily="18" charset="0"/>
                <a:cs typeface="Times New Roman" pitchFamily="18" charset="0"/>
              </a:rPr>
              <a:t>Mechanization has seen two generations of new amphibious vehicles enter</a:t>
            </a:r>
            <a:br>
              <a:rPr lang="en-US" sz="1200" dirty="0" smtClean="0">
                <a:latin typeface="Times New Roman" pitchFamily="18" charset="0"/>
                <a:cs typeface="Times New Roman" pitchFamily="18" charset="0"/>
              </a:rPr>
            </a:br>
            <a:r>
              <a:rPr lang="en-US" sz="1200" dirty="0" smtClean="0">
                <a:latin typeface="Times New Roman" pitchFamily="18" charset="0"/>
                <a:cs typeface="Times New Roman" pitchFamily="18" charset="0"/>
              </a:rPr>
              <a:t>leading amphibious units in the last decade.</a:t>
            </a:r>
            <a:br>
              <a:rPr lang="en-US" sz="1200" dirty="0" smtClean="0">
                <a:latin typeface="Times New Roman" pitchFamily="18" charset="0"/>
                <a:cs typeface="Times New Roman" pitchFamily="18" charset="0"/>
              </a:rPr>
            </a:br>
            <a:r>
              <a:rPr lang="en-US" sz="1200" dirty="0" smtClean="0">
                <a:latin typeface="Times New Roman" pitchFamily="18" charset="0"/>
                <a:cs typeface="Times New Roman" pitchFamily="18" charset="0"/>
              </a:rPr>
              <a:t>Armored units include the new 3</a:t>
            </a:r>
            <a:r>
              <a:rPr lang="en-US" sz="1200" baseline="30000" dirty="0" smtClean="0">
                <a:latin typeface="Times New Roman" pitchFamily="18" charset="0"/>
                <a:cs typeface="Times New Roman" pitchFamily="18" charset="0"/>
              </a:rPr>
              <a:t>rd</a:t>
            </a:r>
            <a:r>
              <a:rPr lang="en-US" sz="1200" dirty="0" smtClean="0">
                <a:latin typeface="Times New Roman" pitchFamily="18" charset="0"/>
                <a:cs typeface="Times New Roman" pitchFamily="18" charset="0"/>
              </a:rPr>
              <a:t> gen ZBD05 tank/IFV family and increasingly, the </a:t>
            </a:r>
            <a:br>
              <a:rPr lang="en-US" sz="1200" dirty="0" smtClean="0">
                <a:latin typeface="Times New Roman" pitchFamily="18" charset="0"/>
                <a:cs typeface="Times New Roman" pitchFamily="18" charset="0"/>
              </a:rPr>
            </a:br>
            <a:r>
              <a:rPr lang="en-US" sz="1200" dirty="0" smtClean="0">
                <a:latin typeface="Times New Roman" pitchFamily="18" charset="0"/>
                <a:cs typeface="Times New Roman" pitchFamily="18" charset="0"/>
              </a:rPr>
              <a:t>T-96 medium tank. 2</a:t>
            </a:r>
            <a:r>
              <a:rPr lang="en-US" sz="1200" baseline="30000" dirty="0" smtClean="0">
                <a:latin typeface="Times New Roman" pitchFamily="18" charset="0"/>
                <a:cs typeface="Times New Roman" pitchFamily="18" charset="0"/>
              </a:rPr>
              <a:t>nd</a:t>
            </a:r>
            <a:r>
              <a:rPr lang="en-US" sz="1200" dirty="0" smtClean="0">
                <a:latin typeface="Times New Roman" pitchFamily="18" charset="0"/>
                <a:cs typeface="Times New Roman" pitchFamily="18" charset="0"/>
              </a:rPr>
              <a:t> gen T-63C </a:t>
            </a:r>
            <a:r>
              <a:rPr lang="en-US" sz="1200" dirty="0" err="1" smtClean="0">
                <a:latin typeface="Times New Roman" pitchFamily="18" charset="0"/>
                <a:cs typeface="Times New Roman" pitchFamily="18" charset="0"/>
              </a:rPr>
              <a:t>amphib</a:t>
            </a:r>
            <a:r>
              <a:rPr lang="en-US" sz="1200" dirty="0" smtClean="0">
                <a:latin typeface="Times New Roman" pitchFamily="18" charset="0"/>
                <a:cs typeface="Times New Roman" pitchFamily="18" charset="0"/>
              </a:rPr>
              <a:t> tank only now with 31</a:t>
            </a:r>
            <a:r>
              <a:rPr lang="en-US" sz="1200" baseline="30000" dirty="0" smtClean="0">
                <a:latin typeface="Times New Roman" pitchFamily="18" charset="0"/>
                <a:cs typeface="Times New Roman" pitchFamily="18" charset="0"/>
              </a:rPr>
              <a:t>st</a:t>
            </a:r>
            <a:r>
              <a:rPr lang="en-US" sz="1200" dirty="0" smtClean="0">
                <a:latin typeface="Times New Roman" pitchFamily="18" charset="0"/>
                <a:cs typeface="Times New Roman" pitchFamily="18" charset="0"/>
              </a:rPr>
              <a:t> Group Army.</a:t>
            </a:r>
            <a:br>
              <a:rPr lang="en-US" sz="1200" dirty="0" smtClean="0">
                <a:latin typeface="Times New Roman" pitchFamily="18" charset="0"/>
                <a:cs typeface="Times New Roman" pitchFamily="18" charset="0"/>
              </a:rPr>
            </a:br>
            <a:r>
              <a:rPr lang="en-US" sz="1200" dirty="0" smtClean="0">
                <a:latin typeface="Times New Roman" pitchFamily="18" charset="0"/>
                <a:cs typeface="Times New Roman" pitchFamily="18" charset="0"/>
              </a:rPr>
              <a:t>There has also been a clear emphasis on gathering the requisite specialized</a:t>
            </a:r>
            <a:br>
              <a:rPr lang="en-US" sz="1200" dirty="0" smtClean="0">
                <a:latin typeface="Times New Roman" pitchFamily="18" charset="0"/>
                <a:cs typeface="Times New Roman" pitchFamily="18" charset="0"/>
              </a:rPr>
            </a:br>
            <a:r>
              <a:rPr lang="en-US" sz="1200" dirty="0" smtClean="0">
                <a:latin typeface="Times New Roman" pitchFamily="18" charset="0"/>
                <a:cs typeface="Times New Roman" pitchFamily="18" charset="0"/>
              </a:rPr>
              <a:t>engineering and beach breaching systems to support </a:t>
            </a:r>
            <a:r>
              <a:rPr lang="en-US" sz="1200" dirty="0" err="1" smtClean="0">
                <a:latin typeface="Times New Roman" pitchFamily="18" charset="0"/>
                <a:cs typeface="Times New Roman" pitchFamily="18" charset="0"/>
              </a:rPr>
              <a:t>amphib</a:t>
            </a:r>
            <a:r>
              <a:rPr lang="en-US" sz="1200" dirty="0" smtClean="0">
                <a:latin typeface="Times New Roman" pitchFamily="18" charset="0"/>
                <a:cs typeface="Times New Roman" pitchFamily="18" charset="0"/>
              </a:rPr>
              <a:t> ops. </a:t>
            </a:r>
            <a:br>
              <a:rPr lang="en-US" sz="1200" dirty="0" smtClean="0">
                <a:latin typeface="Times New Roman" pitchFamily="18" charset="0"/>
                <a:cs typeface="Times New Roman" pitchFamily="18" charset="0"/>
              </a:rPr>
            </a:br>
            <a:r>
              <a:rPr lang="en-US" sz="1200" dirty="0" smtClean="0">
                <a:latin typeface="Times New Roman" pitchFamily="18" charset="0"/>
                <a:cs typeface="Times New Roman" pitchFamily="18" charset="0"/>
              </a:rPr>
              <a:t>There is a distinct lack of formal amphibious lift that would have to be </a:t>
            </a:r>
            <a:br>
              <a:rPr lang="en-US" sz="1200" dirty="0" smtClean="0">
                <a:latin typeface="Times New Roman" pitchFamily="18" charset="0"/>
                <a:cs typeface="Times New Roman" pitchFamily="18" charset="0"/>
              </a:rPr>
            </a:br>
            <a:r>
              <a:rPr lang="en-US" sz="1200" dirty="0" smtClean="0">
                <a:latin typeface="Times New Roman" pitchFamily="18" charset="0"/>
                <a:cs typeface="Times New Roman" pitchFamily="18" charset="0"/>
              </a:rPr>
              <a:t>supplemented by ships taken up from trade (STUFT).</a:t>
            </a:r>
            <a:r>
              <a:rPr lang="en-US" sz="1200" b="1" dirty="0" smtClean="0">
                <a:latin typeface="Times New Roman" pitchFamily="18" charset="0"/>
                <a:cs typeface="Times New Roman" pitchFamily="18" charset="0"/>
              </a:rPr>
              <a:t/>
            </a:r>
            <a:br>
              <a:rPr lang="en-US" sz="12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r>
            <a:br>
              <a:rPr lang="en-US" sz="1800" b="1" dirty="0" smtClean="0">
                <a:latin typeface="Times New Roman" pitchFamily="18" charset="0"/>
                <a:cs typeface="Times New Roman" pitchFamily="18" charset="0"/>
              </a:rPr>
            </a:br>
            <a:endParaRPr lang="en-US" sz="1800" b="1" dirty="0" smtClean="0">
              <a:latin typeface="Times New Roman" pitchFamily="18" charset="0"/>
              <a:cs typeface="Times New Roman" pitchFamily="18" charset="0"/>
            </a:endParaRPr>
          </a:p>
        </p:txBody>
      </p:sp>
      <p:graphicFrame>
        <p:nvGraphicFramePr>
          <p:cNvPr id="2" name="Table 1"/>
          <p:cNvGraphicFramePr>
            <a:graphicFrameLocks noGrp="1"/>
          </p:cNvGraphicFramePr>
          <p:nvPr/>
        </p:nvGraphicFramePr>
        <p:xfrm>
          <a:off x="5105400" y="228600"/>
          <a:ext cx="3871913" cy="4543602"/>
        </p:xfrm>
        <a:graphic>
          <a:graphicData uri="http://schemas.openxmlformats.org/drawingml/2006/table">
            <a:tbl>
              <a:tblPr firstRow="1" firstCol="1" bandRow="1">
                <a:tableStyleId>{5C22544A-7EE6-4342-B048-85BDC9FD1C3A}</a:tableStyleId>
              </a:tblPr>
              <a:tblGrid>
                <a:gridCol w="1510160"/>
                <a:gridCol w="2361753"/>
              </a:tblGrid>
              <a:tr h="175248">
                <a:tc gridSpan="2">
                  <a:txBody>
                    <a:bodyPr/>
                    <a:lstStyle/>
                    <a:p>
                      <a:pPr marL="0" marR="0" algn="ctr">
                        <a:lnSpc>
                          <a:spcPct val="115000"/>
                        </a:lnSpc>
                        <a:spcBef>
                          <a:spcPts val="0"/>
                        </a:spcBef>
                        <a:spcAft>
                          <a:spcPts val="0"/>
                        </a:spcAft>
                      </a:pPr>
                      <a:r>
                        <a:rPr lang="en-US" sz="1000" dirty="0">
                          <a:effectLst/>
                        </a:rPr>
                        <a:t>Estimated PLA Army </a:t>
                      </a:r>
                      <a:r>
                        <a:rPr lang="en-US" sz="1000" dirty="0" smtClean="0">
                          <a:effectLst/>
                        </a:rPr>
                        <a:t>Leading And</a:t>
                      </a:r>
                      <a:r>
                        <a:rPr lang="en-US" sz="1000" baseline="0" dirty="0" smtClean="0">
                          <a:effectLst/>
                        </a:rPr>
                        <a:t> Follow-on</a:t>
                      </a:r>
                      <a:r>
                        <a:rPr lang="en-US" sz="1000" dirty="0" smtClean="0">
                          <a:effectLst/>
                        </a:rPr>
                        <a:t> </a:t>
                      </a:r>
                      <a:r>
                        <a:rPr lang="en-US" sz="1000" dirty="0">
                          <a:effectLst/>
                        </a:rPr>
                        <a:t>Amphibious Capable Units</a:t>
                      </a:r>
                      <a:endParaRPr lang="en-US" sz="1100" dirty="0">
                        <a:effectLst/>
                        <a:latin typeface="Calibri"/>
                        <a:ea typeface="Calibri"/>
                        <a:cs typeface="Times New Roman"/>
                      </a:endParaRPr>
                    </a:p>
                  </a:txBody>
                  <a:tcPr marL="68127" marR="68127" marT="0" marB="0"/>
                </a:tc>
                <a:tc hMerge="1">
                  <a:txBody>
                    <a:bodyPr/>
                    <a:lstStyle/>
                    <a:p>
                      <a:endParaRPr lang="en-US"/>
                    </a:p>
                  </a:txBody>
                  <a:tcPr/>
                </a:tc>
              </a:tr>
              <a:tr h="175248">
                <a:tc>
                  <a:txBody>
                    <a:bodyPr/>
                    <a:lstStyle/>
                    <a:p>
                      <a:pPr marL="0" marR="0">
                        <a:lnSpc>
                          <a:spcPct val="115000"/>
                        </a:lnSpc>
                        <a:spcBef>
                          <a:spcPts val="0"/>
                        </a:spcBef>
                        <a:spcAft>
                          <a:spcPts val="0"/>
                        </a:spcAft>
                      </a:pPr>
                      <a:r>
                        <a:rPr lang="en-US" sz="1000">
                          <a:effectLst/>
                        </a:rPr>
                        <a:t>Nanjing MR</a:t>
                      </a:r>
                      <a:endParaRPr lang="en-US" sz="1100">
                        <a:effectLst/>
                        <a:latin typeface="Calibri"/>
                        <a:ea typeface="Calibri"/>
                        <a:cs typeface="Times New Roman"/>
                      </a:endParaRPr>
                    </a:p>
                  </a:txBody>
                  <a:tcPr marL="68127" marR="68127" marT="0" marB="0"/>
                </a:tc>
                <a:tc>
                  <a:txBody>
                    <a:bodyPr/>
                    <a:lstStyle/>
                    <a:p>
                      <a:pPr marL="0" marR="0">
                        <a:lnSpc>
                          <a:spcPct val="115000"/>
                        </a:lnSpc>
                        <a:spcBef>
                          <a:spcPts val="0"/>
                        </a:spcBef>
                        <a:spcAft>
                          <a:spcPts val="0"/>
                        </a:spcAft>
                      </a:pPr>
                      <a:r>
                        <a:rPr lang="en-US" sz="1000">
                          <a:effectLst/>
                        </a:rPr>
                        <a:t> </a:t>
                      </a:r>
                      <a:endParaRPr lang="en-US" sz="1100">
                        <a:effectLst/>
                        <a:latin typeface="Calibri"/>
                        <a:ea typeface="Calibri"/>
                        <a:cs typeface="Times New Roman"/>
                      </a:endParaRPr>
                    </a:p>
                  </a:txBody>
                  <a:tcPr marL="68127" marR="68127" marT="0" marB="0"/>
                </a:tc>
              </a:tr>
              <a:tr h="876241">
                <a:tc>
                  <a:txBody>
                    <a:bodyPr/>
                    <a:lstStyle/>
                    <a:p>
                      <a:pPr marL="0" marR="0">
                        <a:lnSpc>
                          <a:spcPct val="115000"/>
                        </a:lnSpc>
                        <a:spcBef>
                          <a:spcPts val="0"/>
                        </a:spcBef>
                        <a:spcAft>
                          <a:spcPts val="0"/>
                        </a:spcAft>
                      </a:pPr>
                      <a:r>
                        <a:rPr lang="en-US" sz="1000">
                          <a:effectLst/>
                        </a:rPr>
                        <a:t>1</a:t>
                      </a:r>
                      <a:r>
                        <a:rPr lang="en-US" sz="1000" baseline="30000">
                          <a:effectLst/>
                        </a:rPr>
                        <a:t>st</a:t>
                      </a:r>
                      <a:r>
                        <a:rPr lang="en-US" sz="1000">
                          <a:effectLst/>
                        </a:rPr>
                        <a:t> Group Army</a:t>
                      </a:r>
                      <a:endParaRPr lang="en-US" sz="1100">
                        <a:effectLst/>
                        <a:latin typeface="Calibri"/>
                        <a:ea typeface="Calibri"/>
                        <a:cs typeface="Times New Roman"/>
                      </a:endParaRPr>
                    </a:p>
                  </a:txBody>
                  <a:tcPr marL="68127" marR="68127" marT="0" marB="0"/>
                </a:tc>
                <a:tc>
                  <a:txBody>
                    <a:bodyPr/>
                    <a:lstStyle/>
                    <a:p>
                      <a:pPr marL="0" marR="0">
                        <a:lnSpc>
                          <a:spcPct val="115000"/>
                        </a:lnSpc>
                        <a:spcBef>
                          <a:spcPts val="0"/>
                        </a:spcBef>
                        <a:spcAft>
                          <a:spcPts val="0"/>
                        </a:spcAft>
                      </a:pPr>
                      <a:r>
                        <a:rPr lang="en-US" sz="1000" dirty="0">
                          <a:effectLst/>
                        </a:rPr>
                        <a:t>1</a:t>
                      </a:r>
                      <a:r>
                        <a:rPr lang="en-US" sz="1000" baseline="30000" dirty="0">
                          <a:effectLst/>
                        </a:rPr>
                        <a:t>st</a:t>
                      </a:r>
                      <a:r>
                        <a:rPr lang="en-US" sz="1000" dirty="0">
                          <a:effectLst/>
                        </a:rPr>
                        <a:t> Amphibious Mechanized Infantry DIV</a:t>
                      </a:r>
                      <a:endParaRPr lang="en-US" sz="1100" dirty="0">
                        <a:effectLst/>
                      </a:endParaRPr>
                    </a:p>
                    <a:p>
                      <a:pPr marL="0" marR="0">
                        <a:lnSpc>
                          <a:spcPct val="115000"/>
                        </a:lnSpc>
                        <a:spcBef>
                          <a:spcPts val="0"/>
                        </a:spcBef>
                        <a:spcAft>
                          <a:spcPts val="0"/>
                        </a:spcAft>
                      </a:pPr>
                      <a:r>
                        <a:rPr lang="en-US" sz="1000" dirty="0">
                          <a:effectLst/>
                        </a:rPr>
                        <a:t>10</a:t>
                      </a:r>
                      <a:r>
                        <a:rPr lang="en-US" sz="1000" baseline="30000" dirty="0">
                          <a:effectLst/>
                        </a:rPr>
                        <a:t>th</a:t>
                      </a:r>
                      <a:r>
                        <a:rPr lang="en-US" sz="1000" dirty="0">
                          <a:effectLst/>
                        </a:rPr>
                        <a:t> Armored DIV</a:t>
                      </a:r>
                      <a:endParaRPr lang="en-US" sz="1100" dirty="0">
                        <a:effectLst/>
                      </a:endParaRPr>
                    </a:p>
                    <a:p>
                      <a:pPr marL="0" marR="0">
                        <a:lnSpc>
                          <a:spcPct val="115000"/>
                        </a:lnSpc>
                        <a:spcBef>
                          <a:spcPts val="0"/>
                        </a:spcBef>
                        <a:spcAft>
                          <a:spcPts val="0"/>
                        </a:spcAft>
                      </a:pPr>
                      <a:r>
                        <a:rPr lang="en-US" sz="1000" dirty="0">
                          <a:effectLst/>
                        </a:rPr>
                        <a:t>9</a:t>
                      </a:r>
                      <a:r>
                        <a:rPr lang="en-US" sz="1000" baseline="30000" dirty="0">
                          <a:effectLst/>
                        </a:rPr>
                        <a:t>th</a:t>
                      </a:r>
                      <a:r>
                        <a:rPr lang="en-US" sz="1000" dirty="0">
                          <a:effectLst/>
                        </a:rPr>
                        <a:t> Artillery DIV</a:t>
                      </a:r>
                      <a:endParaRPr lang="en-US" sz="1100" dirty="0">
                        <a:effectLst/>
                      </a:endParaRPr>
                    </a:p>
                    <a:p>
                      <a:pPr marL="0" marR="0">
                        <a:lnSpc>
                          <a:spcPct val="115000"/>
                        </a:lnSpc>
                        <a:spcBef>
                          <a:spcPts val="0"/>
                        </a:spcBef>
                        <a:spcAft>
                          <a:spcPts val="0"/>
                        </a:spcAft>
                      </a:pPr>
                      <a:r>
                        <a:rPr lang="en-US" sz="1000" dirty="0">
                          <a:effectLst/>
                        </a:rPr>
                        <a:t>3</a:t>
                      </a:r>
                      <a:r>
                        <a:rPr lang="en-US" sz="1000" baseline="30000" dirty="0">
                          <a:effectLst/>
                        </a:rPr>
                        <a:t>rd</a:t>
                      </a:r>
                      <a:r>
                        <a:rPr lang="en-US" sz="1000" dirty="0">
                          <a:effectLst/>
                        </a:rPr>
                        <a:t> Motorized BDE</a:t>
                      </a:r>
                      <a:endParaRPr lang="en-US" sz="1100" dirty="0">
                        <a:effectLst/>
                      </a:endParaRPr>
                    </a:p>
                    <a:p>
                      <a:pPr marL="0" marR="0">
                        <a:lnSpc>
                          <a:spcPct val="115000"/>
                        </a:lnSpc>
                        <a:spcBef>
                          <a:spcPts val="0"/>
                        </a:spcBef>
                        <a:spcAft>
                          <a:spcPts val="0"/>
                        </a:spcAft>
                      </a:pPr>
                      <a:r>
                        <a:rPr lang="en-US" sz="1000" dirty="0">
                          <a:effectLst/>
                        </a:rPr>
                        <a:t>5</a:t>
                      </a:r>
                      <a:r>
                        <a:rPr lang="en-US" sz="1000" baseline="30000" dirty="0">
                          <a:effectLst/>
                        </a:rPr>
                        <a:t>th</a:t>
                      </a:r>
                      <a:r>
                        <a:rPr lang="en-US" sz="1000" dirty="0">
                          <a:effectLst/>
                        </a:rPr>
                        <a:t> Army Aviation RGT</a:t>
                      </a:r>
                      <a:endParaRPr lang="en-US" sz="1100" dirty="0">
                        <a:effectLst/>
                        <a:latin typeface="Calibri"/>
                        <a:ea typeface="Calibri"/>
                        <a:cs typeface="Times New Roman"/>
                      </a:endParaRPr>
                    </a:p>
                  </a:txBody>
                  <a:tcPr marL="68127" marR="68127" marT="0" marB="0"/>
                </a:tc>
              </a:tr>
              <a:tr h="525745">
                <a:tc>
                  <a:txBody>
                    <a:bodyPr/>
                    <a:lstStyle/>
                    <a:p>
                      <a:pPr marL="0" marR="0">
                        <a:lnSpc>
                          <a:spcPct val="115000"/>
                        </a:lnSpc>
                        <a:spcBef>
                          <a:spcPts val="0"/>
                        </a:spcBef>
                        <a:spcAft>
                          <a:spcPts val="0"/>
                        </a:spcAft>
                      </a:pPr>
                      <a:r>
                        <a:rPr lang="en-US" sz="1000">
                          <a:effectLst/>
                        </a:rPr>
                        <a:t>31</a:t>
                      </a:r>
                      <a:r>
                        <a:rPr lang="en-US" sz="1000" baseline="30000">
                          <a:effectLst/>
                        </a:rPr>
                        <a:t>st</a:t>
                      </a:r>
                      <a:r>
                        <a:rPr lang="en-US" sz="1000">
                          <a:effectLst/>
                        </a:rPr>
                        <a:t> Group Army</a:t>
                      </a:r>
                      <a:endParaRPr lang="en-US" sz="1100">
                        <a:effectLst/>
                        <a:latin typeface="Calibri"/>
                        <a:ea typeface="Calibri"/>
                        <a:cs typeface="Times New Roman"/>
                      </a:endParaRPr>
                    </a:p>
                  </a:txBody>
                  <a:tcPr marL="68127" marR="68127" marT="0" marB="0"/>
                </a:tc>
                <a:tc>
                  <a:txBody>
                    <a:bodyPr/>
                    <a:lstStyle/>
                    <a:p>
                      <a:pPr marL="0" marR="0">
                        <a:lnSpc>
                          <a:spcPct val="115000"/>
                        </a:lnSpc>
                        <a:spcBef>
                          <a:spcPts val="0"/>
                        </a:spcBef>
                        <a:spcAft>
                          <a:spcPts val="0"/>
                        </a:spcAft>
                      </a:pPr>
                      <a:r>
                        <a:rPr lang="en-US" sz="1000">
                          <a:effectLst/>
                        </a:rPr>
                        <a:t>86</a:t>
                      </a:r>
                      <a:r>
                        <a:rPr lang="en-US" sz="1000" baseline="30000">
                          <a:effectLst/>
                        </a:rPr>
                        <a:t>th</a:t>
                      </a:r>
                      <a:r>
                        <a:rPr lang="en-US" sz="1000">
                          <a:effectLst/>
                        </a:rPr>
                        <a:t>  Amphibious Mechanized Infantry DIV Armored BDE</a:t>
                      </a:r>
                      <a:endParaRPr lang="en-US" sz="1100">
                        <a:effectLst/>
                      </a:endParaRPr>
                    </a:p>
                    <a:p>
                      <a:pPr marL="0" marR="0">
                        <a:lnSpc>
                          <a:spcPct val="115000"/>
                        </a:lnSpc>
                        <a:spcBef>
                          <a:spcPts val="0"/>
                        </a:spcBef>
                        <a:spcAft>
                          <a:spcPts val="0"/>
                        </a:spcAft>
                      </a:pPr>
                      <a:r>
                        <a:rPr lang="en-US" sz="1000">
                          <a:effectLst/>
                        </a:rPr>
                        <a:t>10</a:t>
                      </a:r>
                      <a:r>
                        <a:rPr lang="en-US" sz="1000" baseline="30000">
                          <a:effectLst/>
                        </a:rPr>
                        <a:t>th</a:t>
                      </a:r>
                      <a:r>
                        <a:rPr lang="en-US" sz="1000">
                          <a:effectLst/>
                        </a:rPr>
                        <a:t> Army Aviation RGT</a:t>
                      </a:r>
                      <a:endParaRPr lang="en-US" sz="1100">
                        <a:effectLst/>
                        <a:latin typeface="Calibri"/>
                        <a:ea typeface="Calibri"/>
                        <a:cs typeface="Times New Roman"/>
                      </a:endParaRPr>
                    </a:p>
                  </a:txBody>
                  <a:tcPr marL="68127" marR="68127" marT="0" marB="0"/>
                </a:tc>
              </a:tr>
              <a:tr h="175248">
                <a:tc>
                  <a:txBody>
                    <a:bodyPr/>
                    <a:lstStyle/>
                    <a:p>
                      <a:pPr marL="0" marR="0">
                        <a:lnSpc>
                          <a:spcPct val="115000"/>
                        </a:lnSpc>
                        <a:spcBef>
                          <a:spcPts val="0"/>
                        </a:spcBef>
                        <a:spcAft>
                          <a:spcPts val="0"/>
                        </a:spcAft>
                      </a:pPr>
                      <a:r>
                        <a:rPr lang="en-US" sz="1000">
                          <a:effectLst/>
                        </a:rPr>
                        <a:t>12</a:t>
                      </a:r>
                      <a:r>
                        <a:rPr lang="en-US" sz="1000" baseline="30000">
                          <a:effectLst/>
                        </a:rPr>
                        <a:t>th</a:t>
                      </a:r>
                      <a:r>
                        <a:rPr lang="en-US" sz="1000">
                          <a:effectLst/>
                        </a:rPr>
                        <a:t> Group Army</a:t>
                      </a:r>
                      <a:endParaRPr lang="en-US" sz="1100">
                        <a:effectLst/>
                        <a:latin typeface="Calibri"/>
                        <a:ea typeface="Calibri"/>
                        <a:cs typeface="Times New Roman"/>
                      </a:endParaRPr>
                    </a:p>
                  </a:txBody>
                  <a:tcPr marL="68127" marR="68127" marT="0" marB="0"/>
                </a:tc>
                <a:tc>
                  <a:txBody>
                    <a:bodyPr/>
                    <a:lstStyle/>
                    <a:p>
                      <a:pPr marL="0" marR="0">
                        <a:lnSpc>
                          <a:spcPct val="115000"/>
                        </a:lnSpc>
                        <a:spcBef>
                          <a:spcPts val="0"/>
                        </a:spcBef>
                        <a:spcAft>
                          <a:spcPts val="0"/>
                        </a:spcAft>
                      </a:pPr>
                      <a:r>
                        <a:rPr lang="en-US" sz="1000">
                          <a:effectLst/>
                        </a:rPr>
                        <a:t>179</a:t>
                      </a:r>
                      <a:r>
                        <a:rPr lang="en-US" sz="1000" baseline="30000">
                          <a:effectLst/>
                        </a:rPr>
                        <a:t>th</a:t>
                      </a:r>
                      <a:r>
                        <a:rPr lang="en-US" sz="1000">
                          <a:effectLst/>
                        </a:rPr>
                        <a:t> Special Landing BDE</a:t>
                      </a:r>
                      <a:endParaRPr lang="en-US" sz="1100">
                        <a:effectLst/>
                        <a:latin typeface="Calibri"/>
                        <a:ea typeface="Calibri"/>
                        <a:cs typeface="Times New Roman"/>
                      </a:endParaRPr>
                    </a:p>
                  </a:txBody>
                  <a:tcPr marL="68127" marR="68127" marT="0" marB="0"/>
                </a:tc>
              </a:tr>
              <a:tr h="175248">
                <a:tc>
                  <a:txBody>
                    <a:bodyPr/>
                    <a:lstStyle/>
                    <a:p>
                      <a:pPr marL="0" marR="0">
                        <a:lnSpc>
                          <a:spcPct val="115000"/>
                        </a:lnSpc>
                        <a:spcBef>
                          <a:spcPts val="0"/>
                        </a:spcBef>
                        <a:spcAft>
                          <a:spcPts val="0"/>
                        </a:spcAft>
                      </a:pPr>
                      <a:r>
                        <a:rPr lang="en-US" sz="1000">
                          <a:effectLst/>
                        </a:rPr>
                        <a:t>Guangzhou MR</a:t>
                      </a:r>
                      <a:endParaRPr lang="en-US" sz="1100">
                        <a:effectLst/>
                        <a:latin typeface="Calibri"/>
                        <a:ea typeface="Calibri"/>
                        <a:cs typeface="Times New Roman"/>
                      </a:endParaRPr>
                    </a:p>
                  </a:txBody>
                  <a:tcPr marL="68127" marR="68127" marT="0" marB="0"/>
                </a:tc>
                <a:tc>
                  <a:txBody>
                    <a:bodyPr/>
                    <a:lstStyle/>
                    <a:p>
                      <a:pPr marL="0" marR="0">
                        <a:lnSpc>
                          <a:spcPct val="115000"/>
                        </a:lnSpc>
                        <a:spcBef>
                          <a:spcPts val="0"/>
                        </a:spcBef>
                        <a:spcAft>
                          <a:spcPts val="0"/>
                        </a:spcAft>
                      </a:pPr>
                      <a:r>
                        <a:rPr lang="en-US" sz="1000">
                          <a:effectLst/>
                        </a:rPr>
                        <a:t> </a:t>
                      </a:r>
                      <a:endParaRPr lang="en-US" sz="1100">
                        <a:effectLst/>
                        <a:latin typeface="Calibri"/>
                        <a:ea typeface="Calibri"/>
                        <a:cs typeface="Times New Roman"/>
                      </a:endParaRPr>
                    </a:p>
                  </a:txBody>
                  <a:tcPr marL="68127" marR="68127" marT="0" marB="0"/>
                </a:tc>
              </a:tr>
              <a:tr h="1044383">
                <a:tc>
                  <a:txBody>
                    <a:bodyPr/>
                    <a:lstStyle/>
                    <a:p>
                      <a:pPr marL="0" marR="0">
                        <a:lnSpc>
                          <a:spcPct val="115000"/>
                        </a:lnSpc>
                        <a:spcBef>
                          <a:spcPts val="0"/>
                        </a:spcBef>
                        <a:spcAft>
                          <a:spcPts val="0"/>
                        </a:spcAft>
                      </a:pPr>
                      <a:r>
                        <a:rPr lang="en-US" sz="1000">
                          <a:effectLst/>
                        </a:rPr>
                        <a:t>42</a:t>
                      </a:r>
                      <a:r>
                        <a:rPr lang="en-US" sz="1000" baseline="30000">
                          <a:effectLst/>
                        </a:rPr>
                        <a:t>st</a:t>
                      </a:r>
                      <a:r>
                        <a:rPr lang="en-US" sz="1000">
                          <a:effectLst/>
                        </a:rPr>
                        <a:t> Group Army</a:t>
                      </a:r>
                      <a:endParaRPr lang="en-US" sz="1100">
                        <a:effectLst/>
                        <a:latin typeface="Calibri"/>
                        <a:ea typeface="Calibri"/>
                        <a:cs typeface="Times New Roman"/>
                      </a:endParaRPr>
                    </a:p>
                  </a:txBody>
                  <a:tcPr marL="68127" marR="68127" marT="0" marB="0"/>
                </a:tc>
                <a:tc>
                  <a:txBody>
                    <a:bodyPr/>
                    <a:lstStyle/>
                    <a:p>
                      <a:pPr marL="0" marR="0">
                        <a:lnSpc>
                          <a:spcPct val="115000"/>
                        </a:lnSpc>
                        <a:spcBef>
                          <a:spcPts val="0"/>
                        </a:spcBef>
                        <a:spcAft>
                          <a:spcPts val="0"/>
                        </a:spcAft>
                      </a:pPr>
                      <a:r>
                        <a:rPr lang="en-US" sz="1000">
                          <a:effectLst/>
                        </a:rPr>
                        <a:t>124</a:t>
                      </a:r>
                      <a:r>
                        <a:rPr lang="en-US" sz="1000" baseline="30000">
                          <a:effectLst/>
                        </a:rPr>
                        <a:t>th</a:t>
                      </a:r>
                      <a:r>
                        <a:rPr lang="en-US" sz="1000">
                          <a:effectLst/>
                        </a:rPr>
                        <a:t> Amphibious Mechanized Infantry DIV</a:t>
                      </a:r>
                      <a:endParaRPr lang="en-US" sz="1100">
                        <a:effectLst/>
                      </a:endParaRPr>
                    </a:p>
                    <a:p>
                      <a:pPr marL="0" marR="0">
                        <a:lnSpc>
                          <a:spcPct val="115000"/>
                        </a:lnSpc>
                        <a:spcBef>
                          <a:spcPts val="0"/>
                        </a:spcBef>
                        <a:spcAft>
                          <a:spcPts val="0"/>
                        </a:spcAft>
                      </a:pPr>
                      <a:r>
                        <a:rPr lang="en-US" sz="1000">
                          <a:effectLst/>
                        </a:rPr>
                        <a:t>9</a:t>
                      </a:r>
                      <a:r>
                        <a:rPr lang="en-US" sz="1000" baseline="30000">
                          <a:effectLst/>
                        </a:rPr>
                        <a:t>th</a:t>
                      </a:r>
                      <a:r>
                        <a:rPr lang="en-US" sz="1000">
                          <a:effectLst/>
                        </a:rPr>
                        <a:t> Armored BDE</a:t>
                      </a:r>
                      <a:endParaRPr lang="en-US" sz="1100">
                        <a:effectLst/>
                      </a:endParaRPr>
                    </a:p>
                    <a:p>
                      <a:pPr marL="0" marR="0">
                        <a:lnSpc>
                          <a:spcPct val="115000"/>
                        </a:lnSpc>
                        <a:spcBef>
                          <a:spcPts val="0"/>
                        </a:spcBef>
                        <a:spcAft>
                          <a:spcPts val="0"/>
                        </a:spcAft>
                      </a:pPr>
                      <a:r>
                        <a:rPr lang="en-US" sz="1000">
                          <a:effectLst/>
                        </a:rPr>
                        <a:t>163</a:t>
                      </a:r>
                      <a:r>
                        <a:rPr lang="en-US" sz="1000" baseline="30000">
                          <a:effectLst/>
                        </a:rPr>
                        <a:t>rd</a:t>
                      </a:r>
                      <a:r>
                        <a:rPr lang="en-US" sz="1000">
                          <a:effectLst/>
                        </a:rPr>
                        <a:t> Motorized Infantry DIV</a:t>
                      </a:r>
                      <a:endParaRPr lang="en-US" sz="1100">
                        <a:effectLst/>
                      </a:endParaRPr>
                    </a:p>
                    <a:p>
                      <a:pPr marL="0" marR="0">
                        <a:lnSpc>
                          <a:spcPct val="115000"/>
                        </a:lnSpc>
                        <a:spcBef>
                          <a:spcPts val="0"/>
                        </a:spcBef>
                        <a:spcAft>
                          <a:spcPts val="0"/>
                        </a:spcAft>
                      </a:pPr>
                      <a:r>
                        <a:rPr lang="en-US" sz="1000">
                          <a:effectLst/>
                        </a:rPr>
                        <a:t>1</a:t>
                      </a:r>
                      <a:r>
                        <a:rPr lang="en-US" sz="1000" baseline="30000">
                          <a:effectLst/>
                        </a:rPr>
                        <a:t>st</a:t>
                      </a:r>
                      <a:r>
                        <a:rPr lang="en-US" sz="1000">
                          <a:effectLst/>
                        </a:rPr>
                        <a:t> Artillery DIV</a:t>
                      </a:r>
                      <a:endParaRPr lang="en-US" sz="1100">
                        <a:effectLst/>
                      </a:endParaRPr>
                    </a:p>
                    <a:p>
                      <a:pPr marL="0" marR="0">
                        <a:lnSpc>
                          <a:spcPct val="115000"/>
                        </a:lnSpc>
                        <a:spcBef>
                          <a:spcPts val="0"/>
                        </a:spcBef>
                        <a:spcAft>
                          <a:spcPts val="0"/>
                        </a:spcAft>
                      </a:pPr>
                      <a:r>
                        <a:rPr lang="en-US" sz="1000">
                          <a:effectLst/>
                        </a:rPr>
                        <a:t>6</a:t>
                      </a:r>
                      <a:r>
                        <a:rPr lang="en-US" sz="1000" baseline="30000">
                          <a:effectLst/>
                        </a:rPr>
                        <a:t>th</a:t>
                      </a:r>
                      <a:r>
                        <a:rPr lang="en-US" sz="1000">
                          <a:effectLst/>
                        </a:rPr>
                        <a:t> Army Aviation RGT</a:t>
                      </a:r>
                      <a:endParaRPr lang="en-US" sz="1100">
                        <a:effectLst/>
                        <a:latin typeface="Calibri"/>
                        <a:ea typeface="Calibri"/>
                        <a:cs typeface="Times New Roman"/>
                      </a:endParaRPr>
                    </a:p>
                  </a:txBody>
                  <a:tcPr marL="68127" marR="68127" marT="0" marB="0"/>
                </a:tc>
              </a:tr>
              <a:tr h="870319">
                <a:tc>
                  <a:txBody>
                    <a:bodyPr/>
                    <a:lstStyle/>
                    <a:p>
                      <a:pPr marL="0" marR="0">
                        <a:lnSpc>
                          <a:spcPct val="115000"/>
                        </a:lnSpc>
                        <a:spcBef>
                          <a:spcPts val="0"/>
                        </a:spcBef>
                        <a:spcAft>
                          <a:spcPts val="0"/>
                        </a:spcAft>
                      </a:pPr>
                      <a:r>
                        <a:rPr lang="en-US" sz="1000">
                          <a:effectLst/>
                        </a:rPr>
                        <a:t>41</a:t>
                      </a:r>
                      <a:r>
                        <a:rPr lang="en-US" sz="1000" baseline="30000">
                          <a:effectLst/>
                        </a:rPr>
                        <a:t>st</a:t>
                      </a:r>
                      <a:r>
                        <a:rPr lang="en-US" sz="1000">
                          <a:effectLst/>
                        </a:rPr>
                        <a:t> Group Army</a:t>
                      </a:r>
                      <a:endParaRPr lang="en-US" sz="1100">
                        <a:effectLst/>
                        <a:latin typeface="Calibri"/>
                        <a:ea typeface="Calibri"/>
                        <a:cs typeface="Times New Roman"/>
                      </a:endParaRPr>
                    </a:p>
                  </a:txBody>
                  <a:tcPr marL="68127" marR="68127" marT="0" marB="0"/>
                </a:tc>
                <a:tc>
                  <a:txBody>
                    <a:bodyPr/>
                    <a:lstStyle/>
                    <a:p>
                      <a:pPr marL="0" marR="0">
                        <a:lnSpc>
                          <a:spcPct val="115000"/>
                        </a:lnSpc>
                        <a:spcBef>
                          <a:spcPts val="0"/>
                        </a:spcBef>
                        <a:spcAft>
                          <a:spcPts val="0"/>
                        </a:spcAft>
                      </a:pPr>
                      <a:r>
                        <a:rPr lang="en-US" sz="1000">
                          <a:effectLst/>
                        </a:rPr>
                        <a:t>123</a:t>
                      </a:r>
                      <a:r>
                        <a:rPr lang="en-US" sz="1000" baseline="30000">
                          <a:effectLst/>
                        </a:rPr>
                        <a:t>rd</a:t>
                      </a:r>
                      <a:r>
                        <a:rPr lang="en-US" sz="1000">
                          <a:effectLst/>
                        </a:rPr>
                        <a:t> Amphibious Mechanized Infantry DIV</a:t>
                      </a:r>
                      <a:endParaRPr lang="en-US" sz="1100">
                        <a:effectLst/>
                      </a:endParaRPr>
                    </a:p>
                    <a:p>
                      <a:pPr marL="0" marR="0">
                        <a:lnSpc>
                          <a:spcPct val="115000"/>
                        </a:lnSpc>
                        <a:spcBef>
                          <a:spcPts val="0"/>
                        </a:spcBef>
                        <a:spcAft>
                          <a:spcPts val="0"/>
                        </a:spcAft>
                      </a:pPr>
                      <a:r>
                        <a:rPr lang="en-US" sz="1000">
                          <a:effectLst/>
                        </a:rPr>
                        <a:t>Armored BDE</a:t>
                      </a:r>
                      <a:endParaRPr lang="en-US" sz="1100">
                        <a:effectLst/>
                      </a:endParaRPr>
                    </a:p>
                    <a:p>
                      <a:pPr marL="0" marR="0">
                        <a:lnSpc>
                          <a:spcPct val="115000"/>
                        </a:lnSpc>
                        <a:spcBef>
                          <a:spcPts val="0"/>
                        </a:spcBef>
                        <a:spcAft>
                          <a:spcPts val="0"/>
                        </a:spcAft>
                      </a:pPr>
                      <a:r>
                        <a:rPr lang="en-US" sz="1000">
                          <a:effectLst/>
                        </a:rPr>
                        <a:t>132</a:t>
                      </a:r>
                      <a:r>
                        <a:rPr lang="en-US" sz="1000" baseline="30000">
                          <a:effectLst/>
                        </a:rPr>
                        <a:t>nd</a:t>
                      </a:r>
                      <a:r>
                        <a:rPr lang="en-US" sz="1000">
                          <a:effectLst/>
                        </a:rPr>
                        <a:t> BDE (Hainan Island)</a:t>
                      </a:r>
                      <a:endParaRPr lang="en-US" sz="1100">
                        <a:effectLst/>
                      </a:endParaRPr>
                    </a:p>
                    <a:p>
                      <a:pPr marL="0" marR="0">
                        <a:lnSpc>
                          <a:spcPct val="115000"/>
                        </a:lnSpc>
                        <a:spcBef>
                          <a:spcPts val="0"/>
                        </a:spcBef>
                        <a:spcAft>
                          <a:spcPts val="0"/>
                        </a:spcAft>
                      </a:pPr>
                      <a:r>
                        <a:rPr lang="en-US" sz="1000">
                          <a:effectLst/>
                        </a:rPr>
                        <a:t>121 Motorized Infantry DIV</a:t>
                      </a:r>
                      <a:endParaRPr lang="en-US" sz="1100">
                        <a:effectLst/>
                        <a:latin typeface="Calibri"/>
                        <a:ea typeface="Calibri"/>
                        <a:cs typeface="Times New Roman"/>
                      </a:endParaRPr>
                    </a:p>
                  </a:txBody>
                  <a:tcPr marL="68127" marR="68127" marT="0" marB="0"/>
                </a:tc>
              </a:tr>
              <a:tr h="175248">
                <a:tc>
                  <a:txBody>
                    <a:bodyPr/>
                    <a:lstStyle/>
                    <a:p>
                      <a:pPr marL="0" marR="0">
                        <a:lnSpc>
                          <a:spcPct val="115000"/>
                        </a:lnSpc>
                        <a:spcBef>
                          <a:spcPts val="0"/>
                        </a:spcBef>
                        <a:spcAft>
                          <a:spcPts val="0"/>
                        </a:spcAft>
                      </a:pPr>
                      <a:r>
                        <a:rPr lang="en-US" sz="1000">
                          <a:effectLst/>
                        </a:rPr>
                        <a:t>Jinan MR</a:t>
                      </a:r>
                      <a:endParaRPr lang="en-US" sz="1100">
                        <a:effectLst/>
                        <a:latin typeface="Calibri"/>
                        <a:ea typeface="Calibri"/>
                        <a:cs typeface="Times New Roman"/>
                      </a:endParaRPr>
                    </a:p>
                  </a:txBody>
                  <a:tcPr marL="68127" marR="68127" marT="0" marB="0"/>
                </a:tc>
                <a:tc>
                  <a:txBody>
                    <a:bodyPr/>
                    <a:lstStyle/>
                    <a:p>
                      <a:pPr marL="0" marR="0">
                        <a:lnSpc>
                          <a:spcPct val="115000"/>
                        </a:lnSpc>
                        <a:spcBef>
                          <a:spcPts val="0"/>
                        </a:spcBef>
                        <a:spcAft>
                          <a:spcPts val="0"/>
                        </a:spcAft>
                      </a:pPr>
                      <a:r>
                        <a:rPr lang="en-US" sz="1000">
                          <a:effectLst/>
                        </a:rPr>
                        <a:t> </a:t>
                      </a:r>
                      <a:endParaRPr lang="en-US" sz="1100">
                        <a:effectLst/>
                        <a:latin typeface="Calibri"/>
                        <a:ea typeface="Calibri"/>
                        <a:cs typeface="Times New Roman"/>
                      </a:endParaRPr>
                    </a:p>
                  </a:txBody>
                  <a:tcPr marL="68127" marR="68127" marT="0" marB="0"/>
                </a:tc>
              </a:tr>
              <a:tr h="350496">
                <a:tc>
                  <a:txBody>
                    <a:bodyPr/>
                    <a:lstStyle/>
                    <a:p>
                      <a:pPr marL="0" marR="0">
                        <a:lnSpc>
                          <a:spcPct val="115000"/>
                        </a:lnSpc>
                        <a:spcBef>
                          <a:spcPts val="0"/>
                        </a:spcBef>
                        <a:spcAft>
                          <a:spcPts val="0"/>
                        </a:spcAft>
                      </a:pPr>
                      <a:r>
                        <a:rPr lang="en-US" sz="1000">
                          <a:effectLst/>
                        </a:rPr>
                        <a:t>54</a:t>
                      </a:r>
                      <a:r>
                        <a:rPr lang="en-US" sz="1000" baseline="30000">
                          <a:effectLst/>
                        </a:rPr>
                        <a:t>th</a:t>
                      </a:r>
                      <a:r>
                        <a:rPr lang="en-US" sz="1000">
                          <a:effectLst/>
                        </a:rPr>
                        <a:t> Group Army</a:t>
                      </a:r>
                      <a:endParaRPr lang="en-US" sz="1100">
                        <a:effectLst/>
                        <a:latin typeface="Calibri"/>
                        <a:ea typeface="Calibri"/>
                        <a:cs typeface="Times New Roman"/>
                      </a:endParaRPr>
                    </a:p>
                  </a:txBody>
                  <a:tcPr marL="68127" marR="68127" marT="0" marB="0"/>
                </a:tc>
                <a:tc>
                  <a:txBody>
                    <a:bodyPr/>
                    <a:lstStyle/>
                    <a:p>
                      <a:pPr marL="0" marR="0">
                        <a:lnSpc>
                          <a:spcPct val="115000"/>
                        </a:lnSpc>
                        <a:spcBef>
                          <a:spcPts val="0"/>
                        </a:spcBef>
                        <a:spcAft>
                          <a:spcPts val="0"/>
                        </a:spcAft>
                      </a:pPr>
                      <a:r>
                        <a:rPr lang="en-US" sz="1000" dirty="0">
                          <a:effectLst/>
                        </a:rPr>
                        <a:t>11</a:t>
                      </a:r>
                      <a:r>
                        <a:rPr lang="en-US" sz="1000" baseline="30000" dirty="0">
                          <a:effectLst/>
                        </a:rPr>
                        <a:t>th</a:t>
                      </a:r>
                      <a:r>
                        <a:rPr lang="en-US" sz="1000" dirty="0">
                          <a:effectLst/>
                        </a:rPr>
                        <a:t> Armored DIV (?)</a:t>
                      </a:r>
                      <a:endParaRPr lang="en-US" sz="1100" dirty="0">
                        <a:effectLst/>
                      </a:endParaRPr>
                    </a:p>
                    <a:p>
                      <a:pPr marL="0" marR="0">
                        <a:lnSpc>
                          <a:spcPct val="115000"/>
                        </a:lnSpc>
                        <a:spcBef>
                          <a:spcPts val="0"/>
                        </a:spcBef>
                        <a:spcAft>
                          <a:spcPts val="0"/>
                        </a:spcAft>
                      </a:pPr>
                      <a:r>
                        <a:rPr lang="en-US" sz="1000" dirty="0">
                          <a:effectLst/>
                        </a:rPr>
                        <a:t>1</a:t>
                      </a:r>
                      <a:r>
                        <a:rPr lang="en-US" sz="1000" baseline="30000" dirty="0">
                          <a:effectLst/>
                        </a:rPr>
                        <a:t>st</a:t>
                      </a:r>
                      <a:r>
                        <a:rPr lang="en-US" sz="1000" dirty="0">
                          <a:effectLst/>
                        </a:rPr>
                        <a:t> Army Aviation RGT</a:t>
                      </a:r>
                      <a:endParaRPr lang="en-US" sz="1100" dirty="0">
                        <a:effectLst/>
                        <a:latin typeface="Calibri"/>
                        <a:ea typeface="Calibri"/>
                        <a:cs typeface="Times New Roman"/>
                      </a:endParaRPr>
                    </a:p>
                  </a:txBody>
                  <a:tcPr marL="68127" marR="68127" marT="0" marB="0"/>
                </a:tc>
              </a:tr>
            </a:tbl>
          </a:graphicData>
        </a:graphic>
      </p:graphicFrame>
      <p:pic>
        <p:nvPicPr>
          <p:cNvPr id="16421" name="Picture 3" descr="C:\Users\Rick\Pictures\army 05 06\amphib t96d  5 25 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075" y="4818063"/>
            <a:ext cx="289560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2" name="Picture 4" descr="C:\Users\Rick\Pictures\army 05 06\amphib 124 div 12 12 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4038" y="4818063"/>
            <a:ext cx="2620962"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3" name="Picture 5" descr="C:\Users\Rick\Pictures\army 05 06\amphib arty t07b  2 1 10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441700"/>
            <a:ext cx="2282825"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4" name="Picture 6" descr="C:\Users\Rick\Pictures\army 05 06\amphib loading base 12 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4960938"/>
            <a:ext cx="2830513"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5" name="Picture 7" descr="C:\Users\Rick\Pictures\army 05 06\amphib helo assault on beach  5 4 0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450" y="3394075"/>
            <a:ext cx="2266950"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304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381000" y="228600"/>
            <a:ext cx="8458200" cy="4648200"/>
          </a:xfrm>
        </p:spPr>
        <p:txBody>
          <a:bodyPr>
            <a:normAutofit/>
          </a:bodyPr>
          <a:lstStyle/>
          <a:p>
            <a:pPr marL="0" indent="0" eaLnBrk="1" hangingPunct="1">
              <a:buFontTx/>
              <a:buNone/>
            </a:pPr>
            <a:r>
              <a:rPr lang="en-US" sz="1800" b="1" dirty="0" smtClean="0">
                <a:latin typeface="Times New Roman" pitchFamily="18" charset="0"/>
                <a:cs typeface="Times New Roman" pitchFamily="18" charset="0"/>
              </a:rPr>
              <a:t>Slide # 4:  The Advantages of Missiles For Taiwan</a:t>
            </a:r>
          </a:p>
          <a:p>
            <a:pPr marL="0" indent="0" eaLnBrk="1" hangingPunct="1">
              <a:buFontTx/>
              <a:buNone/>
            </a:pPr>
            <a:endParaRPr lang="en-US" sz="1100" dirty="0" smtClean="0">
              <a:latin typeface="Times New Roman" pitchFamily="18" charset="0"/>
              <a:cs typeface="Times New Roman" pitchFamily="18" charset="0"/>
            </a:endParaRPr>
          </a:p>
          <a:p>
            <a:pPr marL="0" indent="0" eaLnBrk="1" hangingPunct="1">
              <a:buFontTx/>
              <a:buNone/>
            </a:pPr>
            <a:r>
              <a:rPr lang="en-US" sz="1100" dirty="0" smtClean="0">
                <a:latin typeface="Times New Roman" pitchFamily="18" charset="0"/>
                <a:cs typeface="Times New Roman" pitchFamily="18" charset="0"/>
              </a:rPr>
              <a:t>Taipei does not need to be sold on the advantages of having its own attack missile force.  Since the late 1990s Taiwan has been developing the HF-2E land attack cruise missile, the HF-3 supersonic anti-ship missile, and according to recent reports, the 1,200km range </a:t>
            </a:r>
            <a:r>
              <a:rPr lang="en-US" sz="1100" dirty="0" err="1" smtClean="0">
                <a:latin typeface="Times New Roman" pitchFamily="18" charset="0"/>
                <a:cs typeface="Times New Roman" pitchFamily="18" charset="0"/>
              </a:rPr>
              <a:t>Yunfeng</a:t>
            </a:r>
            <a:r>
              <a:rPr lang="en-US" sz="1100" dirty="0" smtClean="0">
                <a:latin typeface="Times New Roman" pitchFamily="18" charset="0"/>
                <a:cs typeface="Times New Roman" pitchFamily="18" charset="0"/>
              </a:rPr>
              <a:t>/Cloud Peak missile.</a:t>
            </a:r>
          </a:p>
          <a:p>
            <a:pPr marL="0" indent="0" eaLnBrk="1" hangingPunct="1">
              <a:buFontTx/>
              <a:buNone/>
            </a:pPr>
            <a:endParaRPr lang="en-US" sz="1100" dirty="0" smtClean="0">
              <a:latin typeface="Times New Roman" pitchFamily="18" charset="0"/>
              <a:cs typeface="Times New Roman" pitchFamily="18" charset="0"/>
            </a:endParaRPr>
          </a:p>
          <a:p>
            <a:pPr marL="0" indent="0" eaLnBrk="1" hangingPunct="1">
              <a:buFontTx/>
              <a:buNone/>
            </a:pPr>
            <a:r>
              <a:rPr lang="en-US" sz="1100" dirty="0" smtClean="0">
                <a:latin typeface="Times New Roman" pitchFamily="18" charset="0"/>
                <a:cs typeface="Times New Roman" pitchFamily="18" charset="0"/>
              </a:rPr>
              <a:t>The US has aided the development of Taiwan’s Ray Ting RT2000 artillery rocket system, which can fire a 240 mm rocket to 45km.  This is similar to the early M26A1 version of the Lockheed-Martin M270 Multiple Launch Rocket System (MLRS).  The U.S. has also sold Taiwan over 300 of the ship-launched124km range RGM-84 and the185km range air-launched AGM-84 Harpoon anti-ship missile.  However,  until recently the U.S. considered that longer-range missiles did not fall under the TRA definition of “defensive” weapons.  But this is a semantic luxury as the PLA’s overall military advantages increase.  </a:t>
            </a:r>
          </a:p>
          <a:p>
            <a:pPr marL="0" indent="0" eaLnBrk="1" hangingPunct="1">
              <a:buFontTx/>
              <a:buNone/>
            </a:pPr>
            <a:endParaRPr lang="en-US" sz="1100" dirty="0" smtClean="0">
              <a:latin typeface="Times New Roman" pitchFamily="18" charset="0"/>
              <a:cs typeface="Times New Roman" pitchFamily="18" charset="0"/>
            </a:endParaRPr>
          </a:p>
          <a:p>
            <a:pPr marL="0" indent="0" eaLnBrk="1" hangingPunct="1">
              <a:buFontTx/>
              <a:buNone/>
            </a:pPr>
            <a:r>
              <a:rPr lang="en-US" sz="1100" dirty="0" smtClean="0">
                <a:latin typeface="Times New Roman" pitchFamily="18" charset="0"/>
                <a:cs typeface="Times New Roman" pitchFamily="18" charset="0"/>
              </a:rPr>
              <a:t>MTCR compatible (300km range) missiles offer numerous asymmetric advantages:  1) cost much less than combat aircraft; 2) are difficult to detect and shoot down;  3) attacking missiles can overwhelm missile defenses at less expense; 4) can produce strategic results with tactical means—short range attack missiles can degrade the PLA’s SAM belt near Taiwan, allowing the Taiwan Air Force to fly more missions; and can be configured to carry scores of warheads to start to regain the advantages of “mass” versus the PLA; plus 5) they can also force the PLA to stage its invasion forces further from Taiwan, which will have the effect of greatly increasing the operational risks to these invasion force. </a:t>
            </a:r>
          </a:p>
          <a:p>
            <a:pPr marL="0" indent="0" eaLnBrk="1" hangingPunct="1">
              <a:buFontTx/>
              <a:buNone/>
            </a:pPr>
            <a:endParaRPr lang="en-US" sz="1100" dirty="0" smtClean="0">
              <a:latin typeface="Times New Roman" pitchFamily="18" charset="0"/>
              <a:cs typeface="Times New Roman" pitchFamily="18" charset="0"/>
            </a:endParaRPr>
          </a:p>
          <a:p>
            <a:pPr marL="0" indent="0" eaLnBrk="1" hangingPunct="1">
              <a:buFontTx/>
              <a:buNone/>
            </a:pPr>
            <a:r>
              <a:rPr lang="en-US" sz="1100" dirty="0" smtClean="0">
                <a:latin typeface="Times New Roman" pitchFamily="18" charset="0"/>
                <a:cs typeface="Times New Roman" pitchFamily="18" charset="0"/>
              </a:rPr>
              <a:t>The U.S. could opt to sell the 90km range version of the M270 artillery rocket, that would give the Taiwan Army far greater depth from which to counter PLA invasion forces.  From Penghu this missile could cover many PLA SAM bases opposite Taiwan.  In addition, the US could also sell the 300km range Lockheed-Martin MGM-140 ATACMS short-range ballistic missile (@ $1 million each). This missile could also be configured with many accurate </a:t>
            </a:r>
            <a:r>
              <a:rPr lang="en-US" sz="1100" dirty="0" err="1" smtClean="0">
                <a:latin typeface="Times New Roman" pitchFamily="18" charset="0"/>
                <a:cs typeface="Times New Roman" pitchFamily="18" charset="0"/>
              </a:rPr>
              <a:t>submunitions</a:t>
            </a:r>
            <a:r>
              <a:rPr lang="en-US" sz="1100" dirty="0" smtClean="0">
                <a:latin typeface="Times New Roman" pitchFamily="18" charset="0"/>
                <a:cs typeface="Times New Roman" pitchFamily="18" charset="0"/>
              </a:rPr>
              <a:t> that could be used to attack more SAM sites in Fujian Province or to counter invasion forces gathering in Fujian Province, and is survivable by virtue of its being land-based and highly maneuverable for a missile. Boeing’s concept for a Joint Air Breathing Multirole Missile (JABMM-on the right), offers to greatly reduce the cost for anti-air, anti-ship and ground attack missiles.   </a:t>
            </a:r>
          </a:p>
        </p:txBody>
      </p:sp>
      <p:pic>
        <p:nvPicPr>
          <p:cNvPr id="7171" name="Picture 2" descr="C:\Users\Rick\Pictures\US\ausa 11\DSCF8677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724400"/>
            <a:ext cx="2514600"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1650" y="4724400"/>
            <a:ext cx="2843213" cy="181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C:\Users\Rick\Pictures\US\ausa 12\100KM020\PICT000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4724400"/>
            <a:ext cx="2547936" cy="191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403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304800" y="228600"/>
            <a:ext cx="8610600" cy="4114800"/>
          </a:xfrm>
        </p:spPr>
        <p:txBody>
          <a:bodyPr>
            <a:normAutofit/>
          </a:bodyPr>
          <a:lstStyle/>
          <a:p>
            <a:pPr marL="0" indent="0" eaLnBrk="1" hangingPunct="1">
              <a:buFontTx/>
              <a:buNone/>
            </a:pPr>
            <a:r>
              <a:rPr lang="en-US" sz="1200" b="1" dirty="0" smtClean="0">
                <a:latin typeface="Times New Roman" pitchFamily="18" charset="0"/>
                <a:cs typeface="Times New Roman" pitchFamily="18" charset="0"/>
              </a:rPr>
              <a:t>Slide # 5:  Missile Technology Taiwan Could Use:  Sensor Fused Munitions</a:t>
            </a:r>
          </a:p>
          <a:p>
            <a:pPr marL="0" indent="0" eaLnBrk="1" hangingPunct="1">
              <a:buFontTx/>
              <a:buNone/>
            </a:pPr>
            <a:endParaRPr lang="en-US" sz="1200" b="1" dirty="0" smtClean="0">
              <a:latin typeface="Times New Roman" pitchFamily="18" charset="0"/>
              <a:cs typeface="Times New Roman" pitchFamily="18" charset="0"/>
            </a:endParaRPr>
          </a:p>
          <a:p>
            <a:pPr marL="0" indent="0" eaLnBrk="1" hangingPunct="1">
              <a:buFontTx/>
              <a:buNone/>
            </a:pPr>
            <a:r>
              <a:rPr lang="en-US" sz="1200" dirty="0" smtClean="0">
                <a:latin typeface="Times New Roman" pitchFamily="18" charset="0"/>
                <a:cs typeface="Times New Roman" pitchFamily="18" charset="0"/>
              </a:rPr>
              <a:t>If the U.S. opts not to sell Taiwan 300km range missiles or Taiwan opts to develop its own class of long range interdiction missiles, the U.S. can also consider selling Taiwan a new class of </a:t>
            </a:r>
            <a:r>
              <a:rPr lang="en-US" sz="1200" dirty="0" err="1" smtClean="0">
                <a:latin typeface="Times New Roman" pitchFamily="18" charset="0"/>
                <a:cs typeface="Times New Roman" pitchFamily="18" charset="0"/>
              </a:rPr>
              <a:t>submunition</a:t>
            </a:r>
            <a:r>
              <a:rPr lang="en-US" sz="1200" dirty="0" smtClean="0">
                <a:latin typeface="Times New Roman" pitchFamily="18" charset="0"/>
                <a:cs typeface="Times New Roman" pitchFamily="18" charset="0"/>
              </a:rPr>
              <a:t> that would greatly enhance the lethality and asymmetric advantage of its missiles:  Sensor Fused Munitions (SFMs).</a:t>
            </a:r>
          </a:p>
          <a:p>
            <a:pPr marL="0" indent="0" eaLnBrk="1" hangingPunct="1">
              <a:buFontTx/>
              <a:buNone/>
            </a:pPr>
            <a:endParaRPr lang="en-US" sz="1200" dirty="0" smtClean="0">
              <a:latin typeface="Times New Roman" pitchFamily="18" charset="0"/>
              <a:cs typeface="Times New Roman" pitchFamily="18" charset="0"/>
            </a:endParaRPr>
          </a:p>
          <a:p>
            <a:pPr marL="0" indent="0" eaLnBrk="1" hangingPunct="1">
              <a:buFontTx/>
              <a:buNone/>
            </a:pPr>
            <a:r>
              <a:rPr lang="en-US" sz="1200" b="1" dirty="0" smtClean="0">
                <a:latin typeface="Times New Roman" pitchFamily="18" charset="0"/>
                <a:cs typeface="Times New Roman" pitchFamily="18" charset="0"/>
              </a:rPr>
              <a:t>SFMs offer the potential to give Taiwan the kind of “mass” that the PLA cannot defeat.  </a:t>
            </a:r>
            <a:r>
              <a:rPr lang="en-US" sz="1200" dirty="0" smtClean="0">
                <a:latin typeface="Times New Roman" pitchFamily="18" charset="0"/>
                <a:cs typeface="Times New Roman" pitchFamily="18" charset="0"/>
              </a:rPr>
              <a:t>In 2010 the U.S. decided to sell India over 20,000 Textron SFMs  (500+ CBU-105 bombs with 40x SFMs each) for a cost of about $300 million, or less than the cost of 4x F-16C/D fighters.  SFMs can be delivered by air-dropped bombs, artillery rockets, artillery shells, SRBMs, cruise missiles and unmanned aircraft.   </a:t>
            </a:r>
          </a:p>
          <a:p>
            <a:pPr marL="0" indent="0" eaLnBrk="1" hangingPunct="1">
              <a:buFontTx/>
              <a:buNone/>
            </a:pPr>
            <a:endParaRPr lang="en-US" sz="1200" dirty="0" smtClean="0">
              <a:latin typeface="Times New Roman" pitchFamily="18" charset="0"/>
              <a:cs typeface="Times New Roman" pitchFamily="18" charset="0"/>
            </a:endParaRPr>
          </a:p>
          <a:p>
            <a:pPr marL="0" indent="0" eaLnBrk="1" hangingPunct="1">
              <a:buFontTx/>
              <a:buNone/>
            </a:pPr>
            <a:r>
              <a:rPr lang="en-US" sz="1200" dirty="0" smtClean="0">
                <a:latin typeface="Times New Roman" pitchFamily="18" charset="0"/>
                <a:cs typeface="Times New Roman" pitchFamily="18" charset="0"/>
              </a:rPr>
              <a:t>Developed by the U.S. in the 1980s and 1990s (and by Russia at the same time, and then by the PRC in this last decade), SFMs are small air-delivered projectiles that combine a “smart” sensor (laser , infrared, millimeter wave radar) able to find a target and its heat source, and then fire an explosively formed metal disc, copper or tantalum, at a high supersonic speed so that it can slice through a tank engine.  If accurately placed a SFM could also disable a ship.  The only defense against this weapon is to attack its carrying platform in the air or on the ground.   Defeating launched SFM munitions would require a laser-based system that may not emerge for many years.  The PLA’s SFM program was led by Yang </a:t>
            </a:r>
            <a:r>
              <a:rPr lang="en-US" sz="1200" dirty="0" err="1" smtClean="0">
                <a:latin typeface="Times New Roman" pitchFamily="18" charset="0"/>
                <a:cs typeface="Times New Roman" pitchFamily="18" charset="0"/>
              </a:rPr>
              <a:t>Shaoqing</a:t>
            </a:r>
            <a:r>
              <a:rPr lang="en-US" sz="1200" dirty="0" smtClean="0">
                <a:latin typeface="Times New Roman" pitchFamily="18" charset="0"/>
                <a:cs typeface="Times New Roman" pitchFamily="18" charset="0"/>
              </a:rPr>
              <a:t>, a 1984 engineering graduate of Texas A&amp;M University (picture on bottom right).  </a:t>
            </a:r>
          </a:p>
          <a:p>
            <a:pPr marL="0" indent="0" eaLnBrk="1" hangingPunct="1">
              <a:buFontTx/>
              <a:buNone/>
            </a:pPr>
            <a:endParaRPr lang="en-US" sz="1200" dirty="0" smtClean="0">
              <a:latin typeface="Times New Roman" pitchFamily="18" charset="0"/>
              <a:cs typeface="Times New Roman" pitchFamily="18" charset="0"/>
            </a:endParaRPr>
          </a:p>
          <a:p>
            <a:pPr marL="0" indent="0" eaLnBrk="1" hangingPunct="1">
              <a:buFontTx/>
              <a:buNone/>
            </a:pPr>
            <a:r>
              <a:rPr lang="en-US" sz="1200" b="1" dirty="0" smtClean="0">
                <a:latin typeface="Times New Roman" pitchFamily="18" charset="0"/>
                <a:cs typeface="Times New Roman" pitchFamily="18" charset="0"/>
              </a:rPr>
              <a:t>20,000 SFMs would have the potential to destroy most of a 1,000+ ship PLA invasion fleet and most of the heavy armored vehicles that would succeed in landing on Taiwan.  Would such a capability then deter a PLA attack for many years into the future?</a:t>
            </a:r>
          </a:p>
        </p:txBody>
      </p:sp>
      <p:pic>
        <p:nvPicPr>
          <p:cNvPr id="8195" name="Picture 2" descr="C:\Users\Rick\Pictures\US\ausa 11\DSCF8560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0"/>
            <a:ext cx="30622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572000"/>
            <a:ext cx="3170238"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4" descr="C:\Users\Rick\Pictures\army 05 06\arty mlrs at 5 30 11 3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4338638"/>
            <a:ext cx="1243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5" descr="C:\Users\Rick\Pictures\army 05 06\arty mlrs at yang 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5838" y="5481638"/>
            <a:ext cx="15065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8832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534400" cy="5791200"/>
          </a:xfrm>
        </p:spPr>
        <p:txBody>
          <a:bodyPr/>
          <a:lstStyle/>
          <a:p>
            <a:pPr marL="0" indent="0">
              <a:buFontTx/>
              <a:buNone/>
              <a:defRPr/>
            </a:pPr>
            <a:r>
              <a:rPr lang="en-US" sz="1200" b="1" dirty="0" smtClean="0">
                <a:latin typeface="Times New Roman" pitchFamily="18" charset="0"/>
                <a:cs typeface="Times New Roman" pitchFamily="18" charset="0"/>
              </a:rPr>
              <a:t>Slide # 6:  US Options To Deter China In The Medium Term</a:t>
            </a:r>
          </a:p>
          <a:p>
            <a:pPr marL="0" indent="0">
              <a:buFontTx/>
              <a:buNone/>
              <a:defRPr/>
            </a:pPr>
            <a:endParaRPr lang="en-US" sz="1200" b="1" dirty="0" smtClean="0">
              <a:latin typeface="Times New Roman" pitchFamily="18" charset="0"/>
              <a:cs typeface="Times New Roman" pitchFamily="18" charset="0"/>
            </a:endParaRPr>
          </a:p>
          <a:p>
            <a:pPr marL="0" indent="0">
              <a:buFontTx/>
              <a:buNone/>
              <a:defRPr/>
            </a:pPr>
            <a:r>
              <a:rPr lang="en-US" sz="1200" dirty="0" smtClean="0">
                <a:latin typeface="Times New Roman" pitchFamily="18" charset="0"/>
                <a:cs typeface="Times New Roman" pitchFamily="18" charset="0"/>
              </a:rPr>
              <a:t>If the U.S. is going to continue to deter China, there must be consideration of not just the adequate funding of currently planned force and modernization levels, but there must also be consideration of significant new capabilities.  But in doing so, the U.S. must also consider the value of current policies of restraint, such has its adherence to the INF Treaty, and restrictions on the sale of new weapons systems and also what it sells to Taiwan.  But by significantly raising the cost of aggression it is possible to show Beijing the advantages of wider negotiated regimes of assurance.  </a:t>
            </a:r>
          </a:p>
          <a:p>
            <a:pPr marL="0" indent="0">
              <a:buFontTx/>
              <a:buNone/>
              <a:defRPr/>
            </a:pPr>
            <a:endParaRPr lang="en-US" sz="1200" dirty="0" smtClean="0">
              <a:latin typeface="Times New Roman" pitchFamily="18" charset="0"/>
              <a:cs typeface="Times New Roman" pitchFamily="18" charset="0"/>
            </a:endParaRPr>
          </a:p>
          <a:p>
            <a:pPr marL="228600" indent="-228600">
              <a:buFontTx/>
              <a:buAutoNum type="arabicPeriod"/>
              <a:defRPr/>
            </a:pPr>
            <a:r>
              <a:rPr lang="en-US" sz="1200" b="1" dirty="0" smtClean="0">
                <a:latin typeface="Times New Roman" pitchFamily="18" charset="0"/>
                <a:cs typeface="Times New Roman" pitchFamily="18" charset="0"/>
              </a:rPr>
              <a:t>New Regional Sensor Network</a:t>
            </a:r>
            <a:endParaRPr lang="en-US" sz="1200" dirty="0" smtClean="0">
              <a:latin typeface="Times New Roman" pitchFamily="18" charset="0"/>
              <a:cs typeface="Times New Roman" pitchFamily="18" charset="0"/>
            </a:endParaRPr>
          </a:p>
          <a:p>
            <a:pPr marL="228600" indent="-228600">
              <a:buFontTx/>
              <a:buAutoNum type="arabicPeriod"/>
              <a:defRPr/>
            </a:pPr>
            <a:endParaRPr lang="en-US" sz="1200" b="1" dirty="0" smtClean="0">
              <a:latin typeface="Times New Roman" pitchFamily="18" charset="0"/>
              <a:cs typeface="Times New Roman" pitchFamily="18" charset="0"/>
            </a:endParaRPr>
          </a:p>
          <a:p>
            <a:pPr marL="0" indent="0">
              <a:buFontTx/>
              <a:buNone/>
              <a:defRPr/>
            </a:pPr>
            <a:r>
              <a:rPr lang="en-US" sz="1200" dirty="0" smtClean="0">
                <a:latin typeface="Times New Roman" pitchFamily="18" charset="0"/>
                <a:cs typeface="Times New Roman" pitchFamily="18" charset="0"/>
              </a:rPr>
              <a:t>A network of long-range APAR and OTH radar, with inputs from </a:t>
            </a:r>
          </a:p>
          <a:p>
            <a:pPr marL="0" indent="0">
              <a:buFontTx/>
              <a:buNone/>
              <a:defRPr/>
            </a:pPr>
            <a:r>
              <a:rPr lang="en-US" sz="1200" dirty="0" smtClean="0">
                <a:latin typeface="Times New Roman" pitchFamily="18" charset="0"/>
                <a:cs typeface="Times New Roman" pitchFamily="18" charset="0"/>
              </a:rPr>
              <a:t>satellites and ELINT/SIGINT , that due to its central location would</a:t>
            </a:r>
          </a:p>
          <a:p>
            <a:pPr marL="0" indent="0">
              <a:buFontTx/>
              <a:buNone/>
              <a:defRPr/>
            </a:pPr>
            <a:r>
              <a:rPr lang="en-US" sz="1200" dirty="0" smtClean="0">
                <a:latin typeface="Times New Roman" pitchFamily="18" charset="0"/>
                <a:cs typeface="Times New Roman" pitchFamily="18" charset="0"/>
              </a:rPr>
              <a:t>also include Taiwan,  could potentially give network contributors a </a:t>
            </a:r>
          </a:p>
          <a:p>
            <a:pPr marL="0" indent="0">
              <a:buFontTx/>
              <a:buNone/>
              <a:defRPr/>
            </a:pPr>
            <a:r>
              <a:rPr lang="en-US" sz="1200" dirty="0" smtClean="0">
                <a:latin typeface="Times New Roman" pitchFamily="18" charset="0"/>
                <a:cs typeface="Times New Roman" pitchFamily="18" charset="0"/>
              </a:rPr>
              <a:t>total view of most observable PLA activities.  This enhances deterrence </a:t>
            </a:r>
          </a:p>
          <a:p>
            <a:pPr marL="0" indent="0">
              <a:buFontTx/>
              <a:buNone/>
              <a:defRPr/>
            </a:pPr>
            <a:r>
              <a:rPr lang="en-US" sz="1200" dirty="0" smtClean="0">
                <a:latin typeface="Times New Roman" pitchFamily="18" charset="0"/>
                <a:cs typeface="Times New Roman" pitchFamily="18" charset="0"/>
              </a:rPr>
              <a:t>by providing warning and some assurance of sensor coverage in case</a:t>
            </a:r>
          </a:p>
          <a:p>
            <a:pPr marL="0" indent="0">
              <a:buFontTx/>
              <a:buNone/>
              <a:defRPr/>
            </a:pPr>
            <a:r>
              <a:rPr lang="en-US" sz="1200" dirty="0" smtClean="0">
                <a:latin typeface="Times New Roman" pitchFamily="18" charset="0"/>
                <a:cs typeface="Times New Roman" pitchFamily="18" charset="0"/>
              </a:rPr>
              <a:t>of attack.</a:t>
            </a:r>
          </a:p>
          <a:p>
            <a:pPr marL="0" indent="0">
              <a:buFontTx/>
              <a:buNone/>
              <a:defRPr/>
            </a:pPr>
            <a:endParaRPr lang="en-US" sz="1200" dirty="0" smtClean="0">
              <a:latin typeface="Times New Roman" pitchFamily="18" charset="0"/>
              <a:cs typeface="Times New Roman" pitchFamily="18" charset="0"/>
            </a:endParaRPr>
          </a:p>
          <a:p>
            <a:pPr marL="228600" indent="-228600">
              <a:buFontTx/>
              <a:buAutoNum type="arabicPeriod" startAt="2"/>
              <a:defRPr/>
            </a:pPr>
            <a:r>
              <a:rPr lang="en-US" sz="1200" b="1" dirty="0" smtClean="0">
                <a:latin typeface="Times New Roman" pitchFamily="18" charset="0"/>
                <a:cs typeface="Times New Roman" pitchFamily="18" charset="0"/>
              </a:rPr>
              <a:t>New intermediate-to-short range ballistic missiles</a:t>
            </a:r>
            <a:endParaRPr lang="en-US" sz="1200" dirty="0" smtClean="0">
              <a:latin typeface="Times New Roman" pitchFamily="18" charset="0"/>
              <a:cs typeface="Times New Roman" pitchFamily="18" charset="0"/>
            </a:endParaRPr>
          </a:p>
          <a:p>
            <a:pPr marL="0" indent="0">
              <a:buFontTx/>
              <a:buNone/>
              <a:defRPr/>
            </a:pPr>
            <a:r>
              <a:rPr lang="en-US" sz="1200" dirty="0" smtClean="0">
                <a:latin typeface="Times New Roman" pitchFamily="18" charset="0"/>
                <a:cs typeface="Times New Roman" pitchFamily="18" charset="0"/>
              </a:rPr>
              <a:t>The PLA’s ever increasing arsenal of theater missiles has made reliance</a:t>
            </a:r>
          </a:p>
          <a:p>
            <a:pPr marL="0" indent="0">
              <a:buFontTx/>
              <a:buNone/>
              <a:defRPr/>
            </a:pPr>
            <a:r>
              <a:rPr lang="en-US" sz="1200" dirty="0" smtClean="0">
                <a:latin typeface="Times New Roman" pitchFamily="18" charset="0"/>
                <a:cs typeface="Times New Roman" pitchFamily="18" charset="0"/>
              </a:rPr>
              <a:t>on “anti-missiles” insufficient.  Consistent with the emphasis on “payloads,”</a:t>
            </a:r>
          </a:p>
          <a:p>
            <a:pPr marL="0" indent="0">
              <a:buFontTx/>
              <a:buNone/>
              <a:defRPr/>
            </a:pPr>
            <a:r>
              <a:rPr lang="en-US" sz="1200" dirty="0" smtClean="0">
                <a:latin typeface="Times New Roman" pitchFamily="18" charset="0"/>
                <a:cs typeface="Times New Roman" pitchFamily="18" charset="0"/>
              </a:rPr>
              <a:t>there is now a need for a new U.S. and Allied network of intermediate-to-short</a:t>
            </a:r>
          </a:p>
          <a:p>
            <a:pPr marL="0" indent="0">
              <a:buFontTx/>
              <a:buNone/>
              <a:defRPr/>
            </a:pPr>
            <a:r>
              <a:rPr lang="en-US" sz="1200" dirty="0" smtClean="0">
                <a:latin typeface="Times New Roman" pitchFamily="18" charset="0"/>
                <a:cs typeface="Times New Roman" pitchFamily="18" charset="0"/>
              </a:rPr>
              <a:t>range ballistic missiles that can assure significant destruction of the PLA Navy, </a:t>
            </a:r>
          </a:p>
          <a:p>
            <a:pPr marL="0" indent="0">
              <a:buFontTx/>
              <a:buNone/>
              <a:defRPr/>
            </a:pPr>
            <a:r>
              <a:rPr lang="en-US" sz="1200" dirty="0" smtClean="0">
                <a:latin typeface="Times New Roman" pitchFamily="18" charset="0"/>
                <a:cs typeface="Times New Roman" pitchFamily="18" charset="0"/>
              </a:rPr>
              <a:t>PLA invasion forces, space, and critical coastal region targets.  Initially this </a:t>
            </a:r>
          </a:p>
          <a:p>
            <a:pPr marL="0" indent="0">
              <a:buFontTx/>
              <a:buNone/>
              <a:defRPr/>
            </a:pPr>
            <a:r>
              <a:rPr lang="en-US" sz="1200" dirty="0" smtClean="0">
                <a:latin typeface="Times New Roman" pitchFamily="18" charset="0"/>
                <a:cs typeface="Times New Roman" pitchFamily="18" charset="0"/>
              </a:rPr>
              <a:t>should be a non-nuclear armed missile network.</a:t>
            </a:r>
          </a:p>
          <a:p>
            <a:pPr marL="228600" indent="-228600">
              <a:buFontTx/>
              <a:buAutoNum type="arabicPeriod" startAt="2"/>
              <a:defRPr/>
            </a:pPr>
            <a:endParaRPr lang="en-US" sz="1200" b="1" dirty="0" smtClean="0"/>
          </a:p>
          <a:p>
            <a:pPr marL="0" indent="0">
              <a:buFontTx/>
              <a:buNone/>
              <a:defRPr/>
            </a:pPr>
            <a:endParaRPr lang="en-US" sz="1200" b="1" dirty="0" smtClean="0"/>
          </a:p>
          <a:p>
            <a:pPr marL="0" indent="0">
              <a:buFontTx/>
              <a:buNone/>
              <a:defRPr/>
            </a:pPr>
            <a:endParaRPr lang="en-US" sz="1200" dirty="0" smtClean="0"/>
          </a:p>
        </p:txBody>
      </p:sp>
      <p:pic>
        <p:nvPicPr>
          <p:cNvPr id="7171" name="Picture 5" descr="C:\Users\Rick\Pictures\US\nav 11\PICT0274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2190" y="5290255"/>
            <a:ext cx="2231219" cy="148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701875"/>
            <a:ext cx="1666875" cy="251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3250" y="1752600"/>
            <a:ext cx="2280128"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5" descr="C:\Users\Rick\Pictures\US\VPM_thum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3409" y="3871950"/>
            <a:ext cx="2396438" cy="27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6128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1960</TotalTime>
  <Words>1412</Words>
  <Application>Microsoft Office PowerPoint</Application>
  <PresentationFormat>On-screen Show (4:3)</PresentationFormat>
  <Paragraphs>107</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 1,  Taiwan Roundtable Address by Rick Fisher, International Assessment and Strategy Center, January 23, 2013  Looming Aerial Confrontation Over the Senkaku/Daiyoutais ?  1/7/13:  Japan sends F-15s to monitor Chinese Y-12 surveillance aircraft. 1/10/13:  Reports say Japan considering firing warning shots vs. PRC. 1/11/13:  China sends J-10 fighters to reply to Japanese F-15s sent to monitor Chinese Y-8 surveillance aircraft. 1/15/13:  U.S. F-22s arrive at Kadena Airbase on Okinawa.   1/18/13:  Sec State Clinton opposes “any unilateral actions that would seek to undermine Japanese administration” of the islands.  Bottom, l-r: YJ-12; HF-3 ; and ASM-3 supersonic anti-ship missiles.</vt:lpstr>
      <vt:lpstr>PowerPoint Presentation</vt:lpstr>
      <vt:lpstr>Slide # 3:  PLA Amphibious Army Available for Taiwan Ops Modernization and expansion of Army amphibious capabilities has been a  key focus for PLA Army modernization. In the last decade an estimated 25 infantry and armored divisions and brigades have conducted some kind of amphibious training, or about a quarter of the  total force. Leading amphibious would be followed by more numerous regular units. While the main focus in against Taiwan, there is ample capability to support Korean, South China Sea and Vietnam scenarios.   Mechanization has seen two generations of new amphibious vehicles enter leading amphibious units in the last decade. Armored units include the new 3rd gen ZBD05 tank/IFV family and increasingly, the  T-96 medium tank. 2nd gen T-63C amphib tank only now with 31st Group Army. There has also been a clear emphasis on gathering the requisite specialized engineering and beach breaching systems to support amphib ops.  There is a distinct lack of formal amphibious lift that would have to be  supplemented by ships taken up from trade (STUFT).  </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dc:creator>
  <cp:lastModifiedBy>michael bouffard</cp:lastModifiedBy>
  <cp:revision>14</cp:revision>
  <dcterms:created xsi:type="dcterms:W3CDTF">2013-01-23T15:35:28Z</dcterms:created>
  <dcterms:modified xsi:type="dcterms:W3CDTF">2013-01-25T23:43:36Z</dcterms:modified>
</cp:coreProperties>
</file>