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6" r:id="rId2"/>
    <p:sldId id="267" r:id="rId3"/>
    <p:sldId id="401" r:id="rId4"/>
    <p:sldId id="399" r:id="rId5"/>
    <p:sldId id="400" r:id="rId6"/>
    <p:sldId id="334" r:id="rId7"/>
    <p:sldId id="273" r:id="rId8"/>
    <p:sldId id="397" r:id="rId9"/>
    <p:sldId id="398" r:id="rId10"/>
    <p:sldId id="272" r:id="rId11"/>
    <p:sldId id="342" r:id="rId12"/>
    <p:sldId id="364" r:id="rId13"/>
    <p:sldId id="350" r:id="rId14"/>
    <p:sldId id="35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48E"/>
    <a:srgbClr val="71D2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0000" autoAdjust="0"/>
  </p:normalViewPr>
  <p:slideViewPr>
    <p:cSldViewPr>
      <p:cViewPr varScale="1">
        <p:scale>
          <a:sx n="69" d="100"/>
          <a:sy n="69" d="100"/>
        </p:scale>
        <p:origin x="-1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BC9C5EE-9FC9-4658-BF6D-8A023AEC50D8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03F2A85-8438-436A-8EE0-F4560B16BF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kind of anniversary invites both</a:t>
            </a:r>
            <a:r>
              <a:rPr lang="en-US" baseline="0" dirty="0" smtClean="0"/>
              <a:t> reflection AND speculation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Eminent Philosopher of science Thomas Kuhn noted that the vitality of a scientific field can be judged by examining the quality of its measurement</a:t>
            </a:r>
          </a:p>
          <a:p>
            <a:pPr lvl="0">
              <a:buFont typeface="Arial" pitchFamily="34" charset="0"/>
              <a:buChar char="•"/>
            </a:pPr>
            <a:r>
              <a:rPr lang="en-US" sz="1400" dirty="0" smtClean="0"/>
              <a:t>HR measurement has come a long way since Lars Schulz (1980)</a:t>
            </a:r>
          </a:p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228600" indent="-228600">
              <a:buAutoNum type="arabicPeriod"/>
            </a:pPr>
            <a:r>
              <a:rPr lang="en-US" sz="1400" dirty="0" smtClean="0"/>
              <a:t>Guess which line is which right</a:t>
            </a:r>
          </a:p>
          <a:p>
            <a:pPr marL="228600" indent="-228600">
              <a:buAutoNum type="arabicPeriod"/>
            </a:pPr>
            <a:r>
              <a:rPr lang="en-US" sz="1400" dirty="0" smtClean="0"/>
              <a:t>What is responsible for this jump?</a:t>
            </a:r>
          </a:p>
          <a:p>
            <a:pPr lvl="0"/>
            <a:r>
              <a:rPr lang="en-US" sz="1400" dirty="0" smtClean="0"/>
              <a:t>Africa end of Cold War: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Cameroon, post-Cold War elections failed to bring political succession, but popular pressure led to the release of a significant number of political prisoners. In 1990, in conjunction with events in Eastern Europe, citizen pressure on the Cameroon government to democratize was steadily growing. </a:t>
            </a:r>
            <a:endParaRPr lang="en-US" sz="1400" dirty="0" smtClean="0"/>
          </a:p>
          <a:p>
            <a:pPr lvl="0"/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government responded by arresting 11 opposition leaders in February 1990, and then killing six others while violently breaking up a democratic rally. In December of the same year, the national assembly voted to stop -the government's authority to deny legal status to opposition groups. </a:t>
            </a:r>
            <a:endParaRPr lang="en-US" sz="1400" dirty="0" smtClean="0"/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1992, there was a release of prisoners in exchange for the end of a </a:t>
            </a:r>
            <a:r>
              <a:rPr lang="en-US" sz="14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villes</a:t>
            </a:r>
            <a:r>
              <a:rPr lang="en-US" sz="1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i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mortes</a:t>
            </a:r>
            <a:r>
              <a:rPr lang="en-US" sz="14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campaign (make ghost towns by general strikes) waged by advocates of democracy. Following elections in 1992, the government freed 176 political prisoners in 1993 to ease post-election tensions. These tensions were largely a result of the government's continuing- refusal to hold a national conference, and President </a:t>
            </a:r>
            <a:r>
              <a:rPr 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Biya's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re-election. </a:t>
            </a:r>
            <a:r>
              <a:rPr 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Biya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had been the head of government in one form or another since 1975, and Western observers accused </a:t>
            </a:r>
            <a:r>
              <a:rPr 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Biya</a:t>
            </a:r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manipulating the balloting.</a:t>
            </a:r>
          </a:p>
          <a:p>
            <a:r>
              <a:rPr 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Why the decline?</a:t>
            </a:r>
          </a:p>
          <a:p>
            <a:pPr marL="0" marR="0" lvl="3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 smtClean="0"/>
              <a:t>SAP (-), Nat leg elects (+), portfolio investment (+), domestic conflict (-)</a:t>
            </a:r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3F2A85-8438-436A-8EE0-F4560B16BF9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78463-67B3-40BE-B289-6974AD2643B7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1B15D-F022-4EA1-B848-77B1F83CA2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768A7-E1FE-43BA-94F4-227C66DF84CC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8DACA-8469-4A7D-92EA-A2CD29BE2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A7FBE-47AD-4AE4-B48F-1F9736AAAE59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9FE6DE-A5BE-4E0B-84BA-964AE73A68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839EB-4CAB-4D4B-A7C5-577083C9621B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E2277-170E-4841-A0C5-3E8BEF17E8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A8B92-990C-4551-9EBE-0789C5F38777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FE9BC-21F0-4B0D-80E5-BCAE7D271A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08F97-35EC-4A47-90F0-EF32A52D9D7A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6902D-DD6D-4EEC-801D-B1251B027C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482D-F407-4613-A758-EE1B1F03A364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E0FBE5-A520-449F-9833-AE3ACB912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4F709-CA17-4351-844C-2336994139A0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D319E-588C-481C-AAC8-7BA0453A9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83469-D402-4797-873C-298BC437D77E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18D3C-9538-4A6B-BD29-0952889DA1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852F0-6658-4F1D-8C88-255CE740C125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993177-DE80-4A2A-815A-7764919B8A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67FDC-7132-4811-95F6-0C1082951A47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6A5BC-D39E-4572-98BF-3CE9D43CD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7C19540-BA10-440B-B714-5D4D3DC4F761}" type="datetimeFigureOut">
              <a:rPr lang="en-US"/>
              <a:pPr>
                <a:defRPr/>
              </a:pPr>
              <a:t>4/5/2011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76847E-DE37-4B68-9E58-031C63BED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990600"/>
            <a:ext cx="7086600" cy="1203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"/>
          </a:effectLst>
        </p:spPr>
      </p:pic>
      <p:sp>
        <p:nvSpPr>
          <p:cNvPr id="5123" name="TextBox 2"/>
          <p:cNvSpPr txBox="1">
            <a:spLocks noChangeArrowheads="1"/>
          </p:cNvSpPr>
          <p:nvPr/>
        </p:nvSpPr>
        <p:spPr bwMode="auto">
          <a:xfrm>
            <a:off x="533400" y="2333685"/>
            <a:ext cx="86106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Provides annually updated information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about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government respect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for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14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(soon to be 20+) internationally-recognized human rights from 1981 to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2009 in 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195 countries</a:t>
            </a:r>
          </a:p>
          <a:p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Users can download data free at:  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www.humanrightsdata.org</a:t>
            </a:r>
          </a:p>
          <a:p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Users can create and store customized Excel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datasets</a:t>
            </a:r>
          </a:p>
          <a:p>
            <a:endParaRPr lang="en-US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Co-Founders/Directors: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David L. Cingranelli	  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		David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L. Richards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Binghamton University 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		</a:t>
            </a:r>
            <a:r>
              <a:rPr lang="en-US" sz="2400" dirty="0" err="1" smtClean="0">
                <a:solidFill>
                  <a:schemeClr val="bg1"/>
                </a:solidFill>
                <a:latin typeface="Calibri" pitchFamily="34" charset="0"/>
              </a:rPr>
              <a:t>University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of </a:t>
            </a:r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</a:rPr>
              <a:t>Connecticut</a:t>
            </a:r>
            <a:endParaRPr lang="en-US" sz="2400" dirty="0" smtClean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06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/>
            <a:r>
              <a:rPr lang="en-US" sz="2400" dirty="0" smtClean="0">
                <a:solidFill>
                  <a:schemeClr val="bg1"/>
                </a:solidFill>
              </a:rPr>
              <a:t>The main measurement endeavor with which I am associated is…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1"/>
          <p:cNvSpPr txBox="1">
            <a:spLocks noChangeArrowheads="1"/>
          </p:cNvSpPr>
          <p:nvPr/>
        </p:nvSpPr>
        <p:spPr bwMode="auto">
          <a:xfrm>
            <a:off x="304800" y="228600"/>
            <a:ext cx="88392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1"/>
                </a:solidFill>
                <a:latin typeface="Calibri" pitchFamily="34" charset="0"/>
              </a:rPr>
              <a:t>Examples of Interpretation of human rights:</a:t>
            </a:r>
            <a:endParaRPr lang="en-US" sz="3200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What 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type/length of arrest/incarceration counts as political ‘imprisonment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’?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Are deaths from inappropriate use of </a:t>
            </a:r>
            <a:r>
              <a:rPr lang="en-US" sz="2800" dirty="0" err="1">
                <a:solidFill>
                  <a:schemeClr val="bg1"/>
                </a:solidFill>
                <a:latin typeface="Calibri" pitchFamily="34" charset="0"/>
              </a:rPr>
              <a:t>tasers</a:t>
            </a:r>
            <a:r>
              <a:rPr lang="en-US" sz="2800" dirty="0">
                <a:solidFill>
                  <a:schemeClr val="bg1"/>
                </a:solidFill>
                <a:latin typeface="Calibri" pitchFamily="34" charset="0"/>
              </a:rPr>
              <a:t> extrajudicial killings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?</a:t>
            </a:r>
            <a:endParaRPr lang="en-US" sz="2800" dirty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If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fathers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and/or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husbands must give permission for adult women to travel internationally,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does the government protect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freedom of international movement</a:t>
            </a: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?</a:t>
            </a:r>
            <a:endParaRPr lang="en-US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r>
              <a:rPr lang="en-US" sz="2800" dirty="0" smtClean="0">
                <a:solidFill>
                  <a:schemeClr val="bg1"/>
                </a:solidFill>
                <a:latin typeface="Calibri" pitchFamily="34" charset="0"/>
              </a:rPr>
              <a:t>If Sharia law is used to adjudicate some criminal cases, do citizens have the right to a fair trial?</a:t>
            </a:r>
            <a:endParaRPr lang="en-US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lvl="1">
              <a:buFont typeface="Arial" charset="0"/>
              <a:buChar char="•"/>
            </a:pP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"/>
            <a:ext cx="7893101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06804"/>
            <a:ext cx="7391400" cy="592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algn="ctr"/>
            <a:r>
              <a:rPr lang="en-US" sz="2000" b="1" dirty="0" smtClean="0">
                <a:solidFill>
                  <a:schemeClr val="bg1"/>
                </a:solidFill>
              </a:rPr>
              <a:t>Global Mean Level of Respect for Three Empowerment Rights, 1981-2006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4267200"/>
            <a:ext cx="312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/>
            <a:r>
              <a:rPr lang="en-US" dirty="0" smtClean="0"/>
              <a:t>Association</a:t>
            </a:r>
          </a:p>
          <a:p>
            <a:pPr marL="0"/>
            <a:r>
              <a:rPr lang="en-US" dirty="0" smtClean="0"/>
              <a:t>Electoral Self-Determination</a:t>
            </a:r>
          </a:p>
          <a:p>
            <a:pPr marL="0"/>
            <a:r>
              <a:rPr lang="en-US" dirty="0" smtClean="0"/>
              <a:t>Speech</a:t>
            </a:r>
          </a:p>
          <a:p>
            <a:pPr marL="0"/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1600200" y="4343400"/>
            <a:ext cx="1828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685800"/>
            <a:ext cx="7391400" cy="59225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990600"/>
            <a:ext cx="9144000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10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Add measures of more internationally recognized human rights  including: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marL="731520"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Economic</a:t>
            </a:r>
            <a:r>
              <a:rPr lang="en-US" sz="2000" dirty="0" smtClean="0">
                <a:solidFill>
                  <a:schemeClr val="bg1"/>
                </a:solidFill>
              </a:rPr>
              <a:t>, Social, and Cultural Rights</a:t>
            </a:r>
          </a:p>
          <a:p>
            <a:pPr marL="731520" lvl="1">
              <a:buFont typeface="Arial" pitchFamily="34" charset="0"/>
              <a:buChar char="•"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731520" lvl="1">
              <a:buFont typeface="Arial" pitchFamily="34" charset="0"/>
              <a:buChar char="•"/>
            </a:pPr>
            <a:endParaRPr lang="en-US" sz="1000" dirty="0" smtClean="0">
              <a:solidFill>
                <a:schemeClr val="bg1"/>
              </a:solidFill>
            </a:endParaRPr>
          </a:p>
          <a:p>
            <a:pPr marL="731520"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Human Trafficking</a:t>
            </a:r>
          </a:p>
          <a:p>
            <a:pPr marL="731520" lvl="1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731520"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Right to a fair trial</a:t>
            </a:r>
          </a:p>
          <a:p>
            <a:pPr marL="731520" lvl="1">
              <a:buFont typeface="Arial" pitchFamily="34" charset="0"/>
              <a:buChar char="•"/>
            </a:pPr>
            <a:endParaRPr lang="en-US" sz="2000" dirty="0" smtClean="0">
              <a:solidFill>
                <a:schemeClr val="bg1"/>
              </a:solidFill>
            </a:endParaRPr>
          </a:p>
          <a:p>
            <a:pPr marL="731520" lvl="1"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Specific Worker Rights (Freedom of Association, Collective Bargaining, Minimum Wage, Healthy and Safe Workplace, etc.).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Include separate </a:t>
            </a:r>
            <a:r>
              <a:rPr lang="en-US" sz="2800" dirty="0" smtClean="0">
                <a:solidFill>
                  <a:schemeClr val="bg1"/>
                </a:solidFill>
              </a:rPr>
              <a:t>measures of  strength of laws and practices.</a:t>
            </a: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1000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  <a:p>
            <a:pPr lvl="1"/>
            <a:endParaRPr lang="en-US" sz="1000" dirty="0" smtClean="0">
              <a:solidFill>
                <a:schemeClr val="bg1"/>
              </a:solidFill>
            </a:endParaRPr>
          </a:p>
          <a:p>
            <a:pPr lvl="1"/>
            <a:endParaRPr lang="en-US" sz="1000" dirty="0" smtClean="0">
              <a:solidFill>
                <a:schemeClr val="bg1"/>
              </a:solidFill>
            </a:endParaRPr>
          </a:p>
          <a:p>
            <a:pPr lvl="1"/>
            <a:endParaRPr lang="en-US" sz="1000" dirty="0" smtClean="0">
              <a:solidFill>
                <a:schemeClr val="bg1"/>
              </a:solidFill>
            </a:endParaRPr>
          </a:p>
          <a:p>
            <a:pPr lvl="1"/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0"/>
            <a:ext cx="59955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MS Mincho" pitchFamily="49" charset="-128"/>
                <a:ea typeface="MS Mincho" pitchFamily="49" charset="-128"/>
              </a:rPr>
              <a:t>Where do we go from here?</a:t>
            </a:r>
            <a:endParaRPr lang="en-US" sz="3600" b="1" dirty="0">
              <a:solidFill>
                <a:schemeClr val="bg1"/>
              </a:solidFill>
              <a:latin typeface="MS Mincho" pitchFamily="49" charset="-128"/>
              <a:ea typeface="MS Mincho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2667000"/>
            <a:ext cx="769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/>
            <a:r>
              <a:rPr lang="en-US" sz="3600" b="1" dirty="0" smtClean="0">
                <a:solidFill>
                  <a:schemeClr val="bg1"/>
                </a:solidFill>
                <a:latin typeface="MS Mincho" pitchFamily="49" charset="-128"/>
                <a:ea typeface="MS Mincho" pitchFamily="49" charset="-128"/>
              </a:rPr>
              <a:t>Thank you.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304800" y="381000"/>
            <a:ext cx="8839200" cy="944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Measuring Human Rights is 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the assignment of numeric ratings to </a:t>
            </a: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national governments 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assessing </a:t>
            </a: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the </a:t>
            </a:r>
            <a:r>
              <a:rPr lang="en-US" sz="4000" dirty="0">
                <a:solidFill>
                  <a:schemeClr val="bg1"/>
                </a:solidFill>
                <a:latin typeface="Calibri" pitchFamily="34" charset="0"/>
              </a:rPr>
              <a:t>level of </a:t>
            </a: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conformity by those governments with international standards </a:t>
            </a: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for the protection of various </a:t>
            </a: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human rights.</a:t>
            </a:r>
          </a:p>
          <a:p>
            <a:pPr marL="0" lvl="1"/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  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Policies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Practices</a:t>
            </a:r>
          </a:p>
          <a:p>
            <a:pPr marL="0" lvl="1">
              <a:buFont typeface="Arial" pitchFamily="34" charset="0"/>
              <a:buChar char="•"/>
            </a:pPr>
            <a:r>
              <a:rPr lang="en-US" sz="4000" dirty="0" smtClean="0">
                <a:solidFill>
                  <a:schemeClr val="bg1"/>
                </a:solidFill>
                <a:latin typeface="Calibri" pitchFamily="34" charset="0"/>
              </a:rPr>
              <a:t>Conditions</a:t>
            </a:r>
            <a:endParaRPr lang="en-US" sz="4000" dirty="0">
              <a:solidFill>
                <a:schemeClr val="bg1"/>
              </a:solidFill>
              <a:latin typeface="Calibri" pitchFamily="34" charset="0"/>
            </a:endParaRPr>
          </a:p>
          <a:p>
            <a:pPr marL="0" lvl="1"/>
            <a:endParaRPr lang="en-US" sz="28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lvl="1"/>
            <a:endParaRPr lang="en-US" dirty="0">
              <a:solidFill>
                <a:schemeClr val="bg1"/>
              </a:solidFill>
              <a:latin typeface="Calibri" pitchFamily="34" charset="0"/>
            </a:endParaRPr>
          </a:p>
          <a:p>
            <a:pPr marL="0" lvl="1"/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0" lvl="1"/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0" lvl="1"/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0" lvl="1"/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</a:p>
          <a:p>
            <a:pPr marL="0" lvl="1"/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pPr marL="0" lvl="1"/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  <a:p>
            <a:endParaRPr lang="en-US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Metrics are Important for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monitoring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state human rights practices, </a:t>
            </a:r>
            <a:endParaRPr lang="en-US" sz="36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building  theories about the causes and consequences of human rights practices, </a:t>
            </a:r>
            <a:endParaRPr lang="en-US" sz="36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endParaRPr lang="en-US" sz="36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0" lvl="1">
              <a:buFont typeface="Arial" pitchFamily="34" charset="0"/>
              <a:buChar char="•"/>
            </a:pP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assessing </a:t>
            </a:r>
            <a:r>
              <a:rPr lang="en-US" sz="3600" dirty="0" smtClean="0">
                <a:solidFill>
                  <a:schemeClr val="bg1"/>
                </a:solidFill>
                <a:latin typeface="Calibri" pitchFamily="34" charset="0"/>
              </a:rPr>
              <a:t>the human rights impacts of public policies.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Some Research Questions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 smtClean="0">
                <a:solidFill>
                  <a:schemeClr val="bg1"/>
                </a:solidFill>
              </a:rPr>
              <a:t>What human rights are most and least respected?</a:t>
            </a:r>
          </a:p>
          <a:p>
            <a:pPr lvl="0"/>
            <a:r>
              <a:rPr lang="en-US" sz="3600" dirty="0" smtClean="0">
                <a:solidFill>
                  <a:schemeClr val="bg1"/>
                </a:solidFill>
              </a:rPr>
              <a:t>How have </a:t>
            </a:r>
            <a:r>
              <a:rPr lang="en-US" sz="3600" dirty="0" smtClean="0">
                <a:solidFill>
                  <a:schemeClr val="bg1"/>
                </a:solidFill>
              </a:rPr>
              <a:t>degrees </a:t>
            </a:r>
            <a:r>
              <a:rPr lang="en-US" sz="3600" dirty="0" smtClean="0">
                <a:solidFill>
                  <a:schemeClr val="bg1"/>
                </a:solidFill>
              </a:rPr>
              <a:t>of respect for </a:t>
            </a:r>
            <a:r>
              <a:rPr lang="en-US" sz="3600" dirty="0" smtClean="0">
                <a:solidFill>
                  <a:schemeClr val="bg1"/>
                </a:solidFill>
              </a:rPr>
              <a:t>various human </a:t>
            </a:r>
            <a:r>
              <a:rPr lang="en-US" sz="3600" dirty="0" smtClean="0">
                <a:solidFill>
                  <a:schemeClr val="bg1"/>
                </a:solidFill>
              </a:rPr>
              <a:t>rights </a:t>
            </a:r>
            <a:r>
              <a:rPr lang="en-US" sz="3600" dirty="0" smtClean="0">
                <a:solidFill>
                  <a:schemeClr val="bg1"/>
                </a:solidFill>
              </a:rPr>
              <a:t>changed, on average, </a:t>
            </a:r>
            <a:r>
              <a:rPr lang="en-US" sz="3600" dirty="0" smtClean="0">
                <a:solidFill>
                  <a:schemeClr val="bg1"/>
                </a:solidFill>
              </a:rPr>
              <a:t>over time?</a:t>
            </a:r>
          </a:p>
          <a:p>
            <a:pPr lvl="0"/>
            <a:r>
              <a:rPr lang="en-US" sz="3600" dirty="0" smtClean="0">
                <a:solidFill>
                  <a:schemeClr val="bg1"/>
                </a:solidFill>
              </a:rPr>
              <a:t>Is there a relationship between violations of </a:t>
            </a:r>
            <a:r>
              <a:rPr lang="en-US" sz="3600" dirty="0" smtClean="0">
                <a:solidFill>
                  <a:schemeClr val="bg1"/>
                </a:solidFill>
              </a:rPr>
              <a:t>(or respect for) human </a:t>
            </a:r>
            <a:r>
              <a:rPr lang="en-US" sz="3600" dirty="0" smtClean="0">
                <a:solidFill>
                  <a:schemeClr val="bg1"/>
                </a:solidFill>
              </a:rPr>
              <a:t>rights and rebellion? 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>
                <a:solidFill>
                  <a:schemeClr val="bg1"/>
                </a:solidFill>
              </a:rPr>
              <a:t>More Research Questions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49763"/>
          </a:xfrm>
          <a:ln>
            <a:solidFill>
              <a:schemeClr val="bg1"/>
            </a:solidFill>
          </a:ln>
        </p:spPr>
        <p:txBody>
          <a:bodyPr/>
          <a:lstStyle/>
          <a:p>
            <a:pPr lvl="0"/>
            <a:r>
              <a:rPr lang="en-US" sz="3600" dirty="0" smtClean="0">
                <a:solidFill>
                  <a:schemeClr val="bg1"/>
                </a:solidFill>
              </a:rPr>
              <a:t>Has </a:t>
            </a:r>
            <a:r>
              <a:rPr lang="en-US" sz="3600" dirty="0" smtClean="0">
                <a:solidFill>
                  <a:schemeClr val="bg1"/>
                </a:solidFill>
              </a:rPr>
              <a:t>the spread of democracy and rapid economic globalization since the end of the Cold War affected human </a:t>
            </a:r>
            <a:r>
              <a:rPr lang="en-US" sz="3600" dirty="0" smtClean="0">
                <a:solidFill>
                  <a:schemeClr val="bg1"/>
                </a:solidFill>
              </a:rPr>
              <a:t>rights? </a:t>
            </a:r>
            <a:endParaRPr lang="en-US" sz="3600" dirty="0" smtClean="0">
              <a:solidFill>
                <a:schemeClr val="bg1"/>
              </a:solidFill>
            </a:endParaRPr>
          </a:p>
          <a:p>
            <a:pPr lvl="0"/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Have </a:t>
            </a:r>
            <a:r>
              <a:rPr lang="en-US" sz="3600" dirty="0" smtClean="0">
                <a:solidFill>
                  <a:schemeClr val="bg1"/>
                </a:solidFill>
              </a:rPr>
              <a:t>specific policies such as </a:t>
            </a:r>
            <a:r>
              <a:rPr lang="en-US" sz="3600" dirty="0" smtClean="0">
                <a:solidFill>
                  <a:schemeClr val="bg1"/>
                </a:solidFill>
              </a:rPr>
              <a:t>free trade agreements, </a:t>
            </a:r>
            <a:r>
              <a:rPr lang="en-US" sz="3600" dirty="0" smtClean="0">
                <a:solidFill>
                  <a:schemeClr val="bg1"/>
                </a:solidFill>
              </a:rPr>
              <a:t>bilateral foreign aid and structural adjustment conditions affected </a:t>
            </a:r>
            <a:r>
              <a:rPr lang="en-US" sz="3600" dirty="0" smtClean="0">
                <a:solidFill>
                  <a:schemeClr val="bg1"/>
                </a:solidFill>
              </a:rPr>
              <a:t>human rights? </a:t>
            </a:r>
            <a:endParaRPr lang="en-US" sz="3600" dirty="0" smtClean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702469"/>
            <a:ext cx="9144000" cy="615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/>
            <a:r>
              <a:rPr lang="en-US" sz="2200" dirty="0" smtClean="0">
                <a:solidFill>
                  <a:schemeClr val="bg1"/>
                </a:solidFill>
              </a:rPr>
              <a:t>Disappearance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Extrajudicial Killing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Political Imprisonment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Torture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Freedom of Assembly &amp; Association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Freedom of Foreign Movement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Freedom of Domestic Movement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Freedom of Speech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Electoral Self-Determination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Freedom of Religion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Workers’ Rights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Women’s Economic Rights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Women’s Political Rights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Women’s Social Rights (through 2005)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Independence of the Judiciary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Physical Integrity Rights Index</a:t>
            </a:r>
          </a:p>
          <a:p>
            <a:pPr lvl="5"/>
            <a:r>
              <a:rPr lang="en-US" sz="2200" dirty="0" smtClean="0">
                <a:solidFill>
                  <a:schemeClr val="bg1"/>
                </a:solidFill>
              </a:rPr>
              <a:t>Empowerment Rights Index</a:t>
            </a:r>
          </a:p>
          <a:p>
            <a:pPr marL="0"/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524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/>
            <a:r>
              <a:rPr lang="en-US" sz="2400" b="1" dirty="0" smtClean="0">
                <a:solidFill>
                  <a:schemeClr val="bg1"/>
                </a:solidFill>
              </a:rPr>
              <a:t>CIRI Human Rights Measures Currently Available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/>
            <a:endParaRPr lang="en-US" sz="2400" dirty="0">
              <a:solidFill>
                <a:schemeClr val="bg1"/>
              </a:solidFill>
            </a:endParaRPr>
          </a:p>
          <a:p>
            <a:pPr marL="0">
              <a:buFont typeface="Arial" pitchFamily="34" charset="0"/>
              <a:buChar char="•"/>
            </a:pP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28600"/>
            <a:ext cx="8610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To content-code qualitative materials to produce quantitative human rights indicators, cross-nationally, every year, requires </a:t>
            </a:r>
            <a:r>
              <a:rPr lang="en-US" sz="2400" i="1" dirty="0" smtClean="0">
                <a:solidFill>
                  <a:schemeClr val="bg1"/>
                </a:solidFill>
              </a:rPr>
              <a:t>systematic*</a:t>
            </a:r>
            <a:r>
              <a:rPr lang="en-US" sz="2400" dirty="0" smtClean="0">
                <a:solidFill>
                  <a:schemeClr val="bg1"/>
                </a:solidFill>
              </a:rPr>
              <a:t> sources of information to mitigate bias</a:t>
            </a:r>
          </a:p>
          <a:p>
            <a:pPr marL="0"/>
            <a:endParaRPr lang="en-US" sz="2400" u="sng" dirty="0" smtClean="0">
              <a:solidFill>
                <a:schemeClr val="bg1"/>
              </a:solidFill>
            </a:endParaRPr>
          </a:p>
          <a:p>
            <a:pPr lvl="1"/>
            <a:r>
              <a:rPr lang="en-US" sz="2400" dirty="0" smtClean="0">
                <a:solidFill>
                  <a:schemeClr val="bg1"/>
                </a:solidFill>
              </a:rPr>
              <a:t>*Information about the same rights, every country, every year</a:t>
            </a:r>
            <a:endParaRPr lang="en-US" sz="2400" dirty="0">
              <a:solidFill>
                <a:schemeClr val="bg1"/>
              </a:solidFill>
            </a:endParaRPr>
          </a:p>
          <a:p>
            <a:pPr marL="0"/>
            <a:endParaRPr lang="en-US" sz="2400" u="sng" dirty="0" smtClean="0">
              <a:solidFill>
                <a:schemeClr val="bg1"/>
              </a:solidFill>
            </a:endParaRPr>
          </a:p>
          <a:p>
            <a:pPr marL="0"/>
            <a:endParaRPr lang="en-US" sz="2400" u="sng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United States Department of State’s annual </a:t>
            </a:r>
            <a:r>
              <a:rPr lang="en-US" sz="2400" i="1" dirty="0" smtClean="0">
                <a:solidFill>
                  <a:schemeClr val="bg1"/>
                </a:solidFill>
              </a:rPr>
              <a:t>Country Reports on Human Rights Practices</a:t>
            </a:r>
            <a:r>
              <a:rPr lang="en-US" sz="2400" dirty="0" smtClean="0">
                <a:solidFill>
                  <a:schemeClr val="bg1"/>
                </a:solidFill>
              </a:rPr>
              <a:t> is the most-systematic and comprehensive report available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Amnesty International’s </a:t>
            </a:r>
            <a:r>
              <a:rPr lang="en-US" sz="2400" i="1" dirty="0" smtClean="0">
                <a:solidFill>
                  <a:schemeClr val="bg1"/>
                </a:solidFill>
              </a:rPr>
              <a:t>Annual Report</a:t>
            </a:r>
            <a:r>
              <a:rPr lang="en-US" sz="2400" dirty="0" smtClean="0">
                <a:solidFill>
                  <a:schemeClr val="bg1"/>
                </a:solidFill>
              </a:rPr>
              <a:t> is used to cross-check for completeness</a:t>
            </a:r>
          </a:p>
          <a:p>
            <a:pPr lvl="2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bg1"/>
                </a:solidFill>
              </a:rPr>
              <a:t>News sources used to clarify events</a:t>
            </a:r>
          </a:p>
          <a:p>
            <a:pPr lvl="1">
              <a:buFont typeface="Arial" pitchFamily="34" charset="0"/>
              <a:buChar char="•"/>
            </a:pPr>
            <a:endParaRPr lang="en-US" sz="800" dirty="0">
              <a:solidFill>
                <a:schemeClr val="bg1"/>
              </a:solidFill>
            </a:endParaRPr>
          </a:p>
          <a:p>
            <a:endParaRPr lang="en-US" sz="2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Strengths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Global in scope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Annually updated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Available from </a:t>
            </a:r>
            <a:r>
              <a:rPr lang="en-US" dirty="0" smtClean="0">
                <a:solidFill>
                  <a:schemeClr val="bg1"/>
                </a:solidFill>
              </a:rPr>
              <a:t>1981-2009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Free and Public Data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Public Coding Guidelines (e.g., full respect for human right X requires….)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Easily replicated (checked)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Limitations?	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interpretation of EVERY human right is contested.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CIRI measures human rights practices—not policies or conditions.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CIRI measures are based on the annual reports issued by the USSD and AI.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Human rights practices of each country are measured against an absolute standard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Continued availability depends on funding.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0">
          <a:defRPr sz="2400"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5088</TotalTime>
  <Words>878</Words>
  <Application>Microsoft Office PowerPoint</Application>
  <PresentationFormat>On-screen Show (4:3)</PresentationFormat>
  <Paragraphs>127</Paragraphs>
  <Slides>14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Metrics are Important for</vt:lpstr>
      <vt:lpstr>Some Research Questions</vt:lpstr>
      <vt:lpstr>More Research Questions</vt:lpstr>
      <vt:lpstr>Slide 6</vt:lpstr>
      <vt:lpstr>Slide 7</vt:lpstr>
      <vt:lpstr>Strengths</vt:lpstr>
      <vt:lpstr>Limitations? </vt:lpstr>
      <vt:lpstr>Slide 10</vt:lpstr>
      <vt:lpstr>Slide 11</vt:lpstr>
      <vt:lpstr>Slide 12</vt:lpstr>
      <vt:lpstr>Slide 13</vt:lpstr>
      <vt:lpstr>Slide 14</vt:lpstr>
    </vt:vector>
  </TitlesOfParts>
  <Company>The University of Memphis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David Cingranelli</cp:lastModifiedBy>
  <cp:revision>472</cp:revision>
  <dcterms:created xsi:type="dcterms:W3CDTF">2009-09-25T15:29:34Z</dcterms:created>
  <dcterms:modified xsi:type="dcterms:W3CDTF">2011-04-05T18:46:00Z</dcterms:modified>
</cp:coreProperties>
</file>