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75" r:id="rId7"/>
    <p:sldId id="277" r:id="rId8"/>
    <p:sldId id="262" r:id="rId9"/>
    <p:sldId id="264" r:id="rId10"/>
    <p:sldId id="269" r:id="rId11"/>
    <p:sldId id="265" r:id="rId12"/>
    <p:sldId id="268" r:id="rId13"/>
    <p:sldId id="267" r:id="rId14"/>
    <p:sldId id="266" r:id="rId15"/>
    <p:sldId id="272" r:id="rId16"/>
    <p:sldId id="270" r:id="rId17"/>
    <p:sldId id="273" r:id="rId18"/>
    <p:sldId id="281" r:id="rId19"/>
    <p:sldId id="282" r:id="rId20"/>
    <p:sldId id="283" r:id="rId21"/>
    <p:sldId id="280" r:id="rId22"/>
    <p:sldId id="286" r:id="rId23"/>
    <p:sldId id="287" r:id="rId24"/>
    <p:sldId id="278" r:id="rId25"/>
    <p:sldId id="274" r:id="rId26"/>
    <p:sldId id="279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8" autoAdjust="0"/>
    <p:restoredTop sz="94660"/>
  </p:normalViewPr>
  <p:slideViewPr>
    <p:cSldViewPr snapToObjects="1">
      <p:cViewPr>
        <p:scale>
          <a:sx n="100" d="100"/>
          <a:sy n="100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2591-351A-49C5-BD56-030F4C806DDE}" type="datetime1">
              <a:rPr smtClean="0"/>
              <a:pPr/>
              <a:t>6/3/2007</a:t>
            </a:fld>
            <a:endParaRPr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037252-72F3-474F-8582-32D765D3064E}" type="slidenum">
              <a:rPr smtClean="0"/>
              <a:pPr/>
              <a:t>‹#›</a:t>
            </a:fld>
            <a:endParaRPr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BF61-3FF6-4CA4-B2D9-CE1AEEB251EA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9A0D-6521-498F-8CB5-C8E975221F93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55A8-9423-42F7-892F-EFB819AE1A5A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F767-44AA-4440-A071-804CAA4767B3}" type="datetime1">
              <a:rPr smtClean="0"/>
              <a:pPr/>
              <a:t>6/3/2007</a:t>
            </a:fld>
            <a:endParaRPr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EC97A3-0402-4B58-A665-035860D7522E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3D08-C0EB-408C-86D6-102835CA6E3C}" type="datetime1">
              <a:rPr smtClean="0"/>
              <a:pPr/>
              <a:t>6/3/2007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2101-9BBC-4A60-8F1F-4F20DA7BA8C6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B019-6738-465F-BF4B-F9F3D3520D73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6743-50FD-4EFD-9D28-A5A30E388563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92EC423-B1E1-4707-B3FF-DA41721451E9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02687E-2412-4711-B583-5ADEA1951FF9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AA4845-A08A-4DF4-8D99-E2E7B6D41C67}" type="slidenum">
              <a:rPr smtClean="0"/>
              <a:pPr/>
              <a:t>‹#›</a:t>
            </a:fld>
            <a:endParaRPr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Katie Sember</a:t>
            </a:r>
          </a:p>
          <a:p>
            <a:r>
              <a:rPr lang="en-US" dirty="0" smtClean="0"/>
              <a:t>Liz Bolduc</a:t>
            </a:r>
          </a:p>
          <a:p>
            <a:r>
              <a:rPr lang="en-US" dirty="0" smtClean="0"/>
              <a:t>Jenna George</a:t>
            </a:r>
          </a:p>
          <a:p>
            <a:r>
              <a:rPr lang="en-US" dirty="0" smtClean="0"/>
              <a:t>Kim Kesting</a:t>
            </a:r>
          </a:p>
          <a:p>
            <a:endParaRPr lang="en-US" dirty="0" smtClean="0"/>
          </a:p>
          <a:p>
            <a:r>
              <a:rPr lang="en-US" dirty="0" smtClean="0"/>
              <a:t>SPWM 2011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Leukemia:</a:t>
            </a:r>
            <a:br>
              <a:rPr lang="en-US" dirty="0" smtClean="0"/>
            </a:br>
            <a:r>
              <a:rPr lang="en-US" dirty="0" smtClean="0"/>
              <a:t>A Mathematical Model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Why a DDE?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1611868"/>
            <a:ext cx="495604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100" dirty="0" smtClean="0"/>
              <a:t> We want to study the change in the total number of cells in the blood stream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endParaRPr lang="en-US" sz="2100" dirty="0" smtClean="0"/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100" dirty="0" smtClean="0"/>
              <a:t> New cells are always being produced and/or dying – these are the changes we want to take into account.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endParaRPr lang="en-US" sz="2100" dirty="0" smtClean="0"/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100" dirty="0" smtClean="0"/>
              <a:t> However, cell production in the bone marrow takes time. The number of cells secreted at a certain time is in relation to the number of cells in the blood stream some time </a:t>
            </a:r>
            <a:r>
              <a:rPr lang="en-US" sz="2100" i="1" dirty="0" err="1" smtClean="0">
                <a:solidFill>
                  <a:srgbClr val="C00202"/>
                </a:solidFill>
              </a:rPr>
              <a:t>t</a:t>
            </a:r>
            <a:r>
              <a:rPr lang="en-US" sz="2100" i="1" dirty="0" smtClean="0">
                <a:solidFill>
                  <a:srgbClr val="C00202"/>
                </a:solidFill>
              </a:rPr>
              <a:t> – </a:t>
            </a:r>
            <a:r>
              <a:rPr lang="en-US" sz="2100" i="1" dirty="0" err="1" smtClean="0">
                <a:solidFill>
                  <a:srgbClr val="C00202"/>
                </a:solidFill>
              </a:rPr>
              <a:t>d</a:t>
            </a:r>
            <a:r>
              <a:rPr lang="en-US" sz="2100" i="1" dirty="0" smtClean="0">
                <a:solidFill>
                  <a:srgbClr val="C00202"/>
                </a:solidFill>
              </a:rPr>
              <a:t> </a:t>
            </a:r>
            <a:r>
              <a:rPr lang="en-US" sz="2100" dirty="0" smtClean="0"/>
              <a:t>ago. </a:t>
            </a:r>
            <a:r>
              <a:rPr lang="en-US" sz="2100" dirty="0" smtClean="0">
                <a:solidFill>
                  <a:srgbClr val="C00202"/>
                </a:solidFill>
              </a:rPr>
              <a:t>This is our delay! </a:t>
            </a:r>
            <a:endParaRPr lang="en-US" sz="2100" dirty="0">
              <a:solidFill>
                <a:srgbClr val="C00202"/>
              </a:solidFill>
            </a:endParaRPr>
          </a:p>
        </p:txBody>
      </p:sp>
      <p:pic>
        <p:nvPicPr>
          <p:cNvPr id="7" name="Picture 6" descr="model-w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981200"/>
            <a:ext cx="34417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Our Basic DDE Model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15746" name="Object 2"/>
          <p:cNvGraphicFramePr>
            <a:graphicFrameLocks noChangeAspect="1"/>
          </p:cNvGraphicFramePr>
          <p:nvPr/>
        </p:nvGraphicFramePr>
        <p:xfrm>
          <a:off x="1589088" y="2743200"/>
          <a:ext cx="5957887" cy="1371600"/>
        </p:xfrm>
        <a:graphic>
          <a:graphicData uri="http://schemas.openxmlformats.org/presentationml/2006/ole">
            <p:oleObj spid="_x0000_s415746" name="Equation" r:id="rId3" imgW="7315200" imgH="1689100" progId="Equation.3">
              <p:embed/>
            </p:oleObj>
          </a:graphicData>
        </a:graphic>
      </p:graphicFrame>
      <p:cxnSp>
        <p:nvCxnSpPr>
          <p:cNvPr id="6" name="Curved Connector 5"/>
          <p:cNvCxnSpPr/>
          <p:nvPr/>
        </p:nvCxnSpPr>
        <p:spPr>
          <a:xfrm rot="16200000" flipH="1">
            <a:off x="7271238" y="3851030"/>
            <a:ext cx="838200" cy="75613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2800" y="4648199"/>
            <a:ext cx="1673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Cells that die before maximum age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rot="16200000" flipV="1">
            <a:off x="5295900" y="2628900"/>
            <a:ext cx="533400" cy="457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46481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Density of brand new cells</a:t>
            </a:r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 rot="5400000">
            <a:off x="3086100" y="3848098"/>
            <a:ext cx="838201" cy="762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81500" y="1667469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Density of cells at their maximum age</a:t>
            </a:r>
            <a:endParaRPr lang="en-US" dirty="0"/>
          </a:p>
        </p:txBody>
      </p:sp>
      <p:cxnSp>
        <p:nvCxnSpPr>
          <p:cNvPr id="22" name="Curved Connector 21"/>
          <p:cNvCxnSpPr/>
          <p:nvPr/>
        </p:nvCxnSpPr>
        <p:spPr>
          <a:xfrm rot="16200000" flipV="1">
            <a:off x="800100" y="2705100"/>
            <a:ext cx="762001" cy="533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1752" y="1667469"/>
            <a:ext cx="1831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total number of cells at time </a:t>
            </a:r>
            <a:r>
              <a:rPr lang="en-US" i="1" dirty="0" err="1"/>
              <a:t>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90800" y="3241675"/>
          <a:ext cx="4068885" cy="539750"/>
        </p:xfrm>
        <a:graphic>
          <a:graphicData uri="http://schemas.openxmlformats.org/presentationml/2006/ole">
            <p:oleObj spid="_x0000_s418818" name="Equation" r:id="rId3" imgW="7315200" imgH="965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703933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new function, </a:t>
            </a:r>
            <a:r>
              <a:rPr lang="en-US" sz="2400" i="1" dirty="0" smtClean="0"/>
              <a:t>F, </a:t>
            </a:r>
            <a:r>
              <a:rPr lang="en-US" sz="2400" dirty="0" smtClean="0"/>
              <a:t>that is a production function related to the rate of secretion of growth inducer in response to the blood cell population size. </a:t>
            </a:r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 </a:t>
            </a:r>
          </a:p>
          <a:p>
            <a:r>
              <a:rPr lang="en-US" sz="2400" dirty="0" smtClean="0"/>
              <a:t>From this equation, we see that the total number of new cells in the bloodstream is a result of the total number of cells that were in the bloodstream </a:t>
            </a:r>
            <a:r>
              <a:rPr lang="en-US" sz="2400" i="1" dirty="0" err="1" smtClean="0"/>
              <a:t>t</a:t>
            </a:r>
            <a:r>
              <a:rPr lang="en-US" sz="2400" i="1" dirty="0" smtClean="0"/>
              <a:t> – </a:t>
            </a:r>
            <a:r>
              <a:rPr lang="en-US" sz="2400" i="1" dirty="0" err="1" smtClean="0"/>
              <a:t>d</a:t>
            </a:r>
            <a:r>
              <a:rPr lang="en-US" sz="2400" i="1" dirty="0" smtClean="0"/>
              <a:t> </a:t>
            </a:r>
            <a:r>
              <a:rPr lang="en-US" sz="2400" dirty="0" smtClean="0"/>
              <a:t> days ago. 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Adding a New Function into the Mix</a:t>
            </a:r>
            <a:endParaRPr lang="en-US" dirty="0">
              <a:solidFill>
                <a:srgbClr val="C0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Our New DDE Model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796132" y="2973388"/>
          <a:ext cx="7548562" cy="990600"/>
        </p:xfrm>
        <a:graphic>
          <a:graphicData uri="http://schemas.openxmlformats.org/presentationml/2006/ole">
            <p:oleObj spid="_x0000_s417794" name="Equation" r:id="rId3" imgW="7315200" imgH="965200" progId="Equation.3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828800" y="3808412"/>
            <a:ext cx="1904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2438797" y="3884215"/>
            <a:ext cx="761206" cy="609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4569618"/>
            <a:ext cx="289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 is a function that produces new cells based on the total number of cells that were present in the blood stream </a:t>
            </a:r>
            <a:r>
              <a:rPr lang="en-US" i="1" dirty="0" err="1" smtClean="0"/>
              <a:t>t</a:t>
            </a:r>
            <a:r>
              <a:rPr lang="en-US" i="1" dirty="0" smtClean="0"/>
              <a:t> – </a:t>
            </a:r>
            <a:r>
              <a:rPr lang="en-US" i="1" dirty="0" err="1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days ago.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01294" y="3124200"/>
            <a:ext cx="27043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6629400" y="3198812"/>
            <a:ext cx="150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 flipH="1" flipV="1">
            <a:off x="5561409" y="2517379"/>
            <a:ext cx="612776" cy="6103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33801" y="1592858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case, F is the number of new cells produced in relation to the number of cells present at time </a:t>
            </a:r>
            <a:r>
              <a:rPr lang="en-US" i="1" dirty="0" err="1" smtClean="0"/>
              <a:t>t</a:t>
            </a:r>
            <a:r>
              <a:rPr lang="en-US" i="1" dirty="0" smtClean="0"/>
              <a:t> – </a:t>
            </a:r>
            <a:r>
              <a:rPr lang="en-US" i="1" dirty="0" err="1" smtClean="0"/>
              <a:t>d</a:t>
            </a:r>
            <a:r>
              <a:rPr lang="en-US" i="1" dirty="0" smtClean="0"/>
              <a:t> – X </a:t>
            </a:r>
            <a:r>
              <a:rPr lang="en-US" dirty="0" smtClean="0"/>
              <a:t>days ago.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753394" y="3733006"/>
            <a:ext cx="150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657997" y="3733403"/>
            <a:ext cx="1500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925094" y="320040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05600" y="3733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6666309" y="3696097"/>
            <a:ext cx="76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7352109" y="3694509"/>
            <a:ext cx="76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5400000">
            <a:off x="6858794" y="3810794"/>
            <a:ext cx="455612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41415" y="4200286"/>
            <a:ext cx="266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survival probability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Our DDE Model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796132" y="2973388"/>
          <a:ext cx="7548562" cy="990600"/>
        </p:xfrm>
        <a:graphic>
          <a:graphicData uri="http://schemas.openxmlformats.org/presentationml/2006/ole">
            <p:oleObj spid="_x0000_s416772" name="Equation" r:id="rId3" imgW="7315200" imgH="965200" progId="Equation.3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1828800" y="3808412"/>
            <a:ext cx="19042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2438797" y="3884215"/>
            <a:ext cx="761206" cy="609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00200" y="4569618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Brand new cells that have just left the bone marrow and entered the bloodstream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01294" y="3124200"/>
            <a:ext cx="3386136" cy="4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7312818" y="3203576"/>
            <a:ext cx="150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 flipH="1" flipV="1">
            <a:off x="5561409" y="2517379"/>
            <a:ext cx="612776" cy="6103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33801" y="159285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number of cells that reach the maximum age and die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753394" y="3733006"/>
            <a:ext cx="1508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657997" y="3733403"/>
            <a:ext cx="1500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925094" y="320040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8114506" y="3505200"/>
            <a:ext cx="4603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229600" y="3736182"/>
            <a:ext cx="1143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229600" y="3273424"/>
            <a:ext cx="1143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5400000">
            <a:off x="7104062" y="3943350"/>
            <a:ext cx="1524000" cy="9556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72994" y="5183188"/>
            <a:ext cx="2663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number of cells that die before reaching maximum 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3393"/>
          <a:stretch>
            <a:fillRect/>
          </a:stretch>
        </p:blipFill>
        <p:spPr bwMode="auto">
          <a:xfrm>
            <a:off x="1981200" y="1589250"/>
            <a:ext cx="4648199" cy="34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5" name="Rectangular Callout 4"/>
              <p:cNvSpPr/>
              <p:nvPr/>
            </p:nvSpPr>
            <p:spPr>
              <a:xfrm>
                <a:off x="3352800" y="4362274"/>
                <a:ext cx="1752600" cy="647700"/>
              </a:xfrm>
              <a:prstGeom prst="wedgeRectCallout">
                <a:avLst>
                  <a:gd name="adj1" fmla="val -20833"/>
                  <a:gd name="adj2" fmla="val 42332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362274"/>
                <a:ext cx="1752600" cy="647700"/>
              </a:xfrm>
              <a:prstGeom prst="wedgeRectCallout">
                <a:avLst>
                  <a:gd name="adj1" fmla="val -20833"/>
                  <a:gd name="adj2" fmla="val 42332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78" y="324790"/>
            <a:ext cx="213360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7" name="Rectangular Callout 6"/>
              <p:cNvSpPr/>
              <p:nvPr/>
            </p:nvSpPr>
            <p:spPr>
              <a:xfrm>
                <a:off x="914400" y="685800"/>
                <a:ext cx="1524000" cy="914400"/>
              </a:xfrm>
              <a:prstGeom prst="wedgeRectCallout">
                <a:avLst>
                  <a:gd name="adj1" fmla="val -25417"/>
                  <a:gd name="adj2" fmla="val 35581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85800"/>
                <a:ext cx="1524000" cy="914400"/>
              </a:xfrm>
              <a:prstGeom prst="wedgeRectCallout">
                <a:avLst>
                  <a:gd name="adj1" fmla="val -25417"/>
                  <a:gd name="adj2" fmla="val 35581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9" name="Rectangular Callout 8"/>
              <p:cNvSpPr/>
              <p:nvPr/>
            </p:nvSpPr>
            <p:spPr>
              <a:xfrm>
                <a:off x="1371600" y="3495674"/>
                <a:ext cx="1524000" cy="695325"/>
              </a:xfrm>
              <a:prstGeom prst="wedgeRectCallout">
                <a:avLst>
                  <a:gd name="adj1" fmla="val -20833"/>
                  <a:gd name="adj2" fmla="val 35227"/>
                </a:avLst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95674"/>
                <a:ext cx="1524000" cy="695325"/>
              </a:xfrm>
              <a:prstGeom prst="wedgeRectCallout">
                <a:avLst>
                  <a:gd name="adj1" fmla="val -20833"/>
                  <a:gd name="adj2" fmla="val 35227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0247" y="2438400"/>
            <a:ext cx="1457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3124200" y="609600"/>
            <a:ext cx="3352800" cy="762000"/>
          </a:xfrm>
          <a:prstGeom prst="wedgeRectCallout">
            <a:avLst>
              <a:gd name="adj1" fmla="val -20833"/>
              <a:gd name="adj2" fmla="val 3689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Population of Blood Cells</a:t>
            </a:r>
            <a:endParaRPr lang="en-US" sz="2400" dirty="0"/>
          </a:p>
        </p:txBody>
      </p:sp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2" name="TextBox 1"/>
              <p:cNvSpPr txBox="1"/>
              <p:nvPr/>
            </p:nvSpPr>
            <p:spPr>
              <a:xfrm>
                <a:off x="2414278" y="5741719"/>
                <a:ext cx="259080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278" y="5741719"/>
                <a:ext cx="2590800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3" name="TextBox 2"/>
              <p:cNvSpPr txBox="1"/>
              <p:nvPr/>
            </p:nvSpPr>
            <p:spPr>
              <a:xfrm>
                <a:off x="6146718" y="1491734"/>
                <a:ext cx="2340321" cy="3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18" y="1491734"/>
                <a:ext cx="2340321" cy="382284"/>
              </a:xfrm>
              <a:prstGeom prst="rect">
                <a:avLst/>
              </a:prstGeom>
              <a:blipFill rotWithShape="1">
                <a:blip r:embed="rId9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4" name="Rectangle 3"/>
              <p:cNvSpPr/>
              <p:nvPr/>
            </p:nvSpPr>
            <p:spPr>
              <a:xfrm>
                <a:off x="4596906" y="5859700"/>
                <a:ext cx="2513445" cy="382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906" y="5859700"/>
                <a:ext cx="2513445" cy="382284"/>
              </a:xfrm>
              <a:prstGeom prst="rect">
                <a:avLst/>
              </a:prstGeom>
              <a:blipFill rotWithShape="1">
                <a:blip r:embed="rId10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12" name="TextBox 11"/>
              <p:cNvSpPr txBox="1"/>
              <p:nvPr/>
            </p:nvSpPr>
            <p:spPr>
              <a:xfrm>
                <a:off x="7696199" y="4951667"/>
                <a:ext cx="10668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199" y="4951667"/>
                <a:ext cx="106680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xmlns:mv="urn:schemas-microsoft-com:mac:vml" Requires="a14">
          <p:sp>
            <p:nvSpPr>
              <p:cNvPr id="20" name="TextBox 19"/>
              <p:cNvSpPr txBox="1"/>
              <p:nvPr/>
            </p:nvSpPr>
            <p:spPr>
              <a:xfrm>
                <a:off x="7086600" y="5882205"/>
                <a:ext cx="811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882205"/>
                <a:ext cx="811483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rved Down Arrow 18"/>
          <p:cNvSpPr/>
          <p:nvPr/>
        </p:nvSpPr>
        <p:spPr>
          <a:xfrm>
            <a:off x="5448300" y="2133600"/>
            <a:ext cx="2057400" cy="7620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5353050" y="4610099"/>
            <a:ext cx="2247899" cy="83820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914400" y="4190999"/>
            <a:ext cx="1981200" cy="83820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2" grpId="0" animBg="1"/>
      <p:bldP spid="3" grpId="0" animBg="1"/>
      <p:bldP spid="4" grpId="0" animBg="1"/>
      <p:bldP spid="12" grpId="0" animBg="1"/>
      <p:bldP spid="20" grpId="0" animBg="1"/>
      <p:bldP spid="19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Linearization of our DDE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1676400"/>
            <a:ext cx="8534400" cy="351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300" dirty="0" smtClean="0"/>
              <a:t> In order to determine stability of our delay differential equation, we first linearize the equation around the steady state solution </a:t>
            </a:r>
            <a:r>
              <a:rPr lang="en-US" sz="2300" i="1" dirty="0" smtClean="0"/>
              <a:t>N</a:t>
            </a:r>
            <a:r>
              <a:rPr lang="en-US" sz="2300" i="1" baseline="-25000" dirty="0" smtClean="0"/>
              <a:t>0</a:t>
            </a:r>
            <a:r>
              <a:rPr lang="en-US" sz="2300" i="1" dirty="0" smtClean="0"/>
              <a:t>. </a:t>
            </a:r>
            <a:endParaRPr lang="en-US" sz="2300" i="1" baseline="-25000" dirty="0" smtClean="0"/>
          </a:p>
          <a:p>
            <a:pPr>
              <a:buClr>
                <a:schemeClr val="accent1"/>
              </a:buClr>
            </a:pPr>
            <a:endParaRPr lang="en-US" sz="2300" i="1" baseline="-25000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300" i="1" baseline="-25000" dirty="0" smtClean="0"/>
              <a:t> </a:t>
            </a:r>
            <a:r>
              <a:rPr lang="en-US" sz="2300" dirty="0" smtClean="0"/>
              <a:t>We are looking for solutions of the form: 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sz="2300" i="1" dirty="0" smtClean="0"/>
          </a:p>
          <a:p>
            <a:pPr>
              <a:buClr>
                <a:schemeClr val="accent1"/>
              </a:buClr>
            </a:pPr>
            <a:r>
              <a:rPr lang="en-US" sz="2300" i="1" dirty="0" smtClean="0"/>
              <a:t>                       </a:t>
            </a:r>
            <a:r>
              <a:rPr lang="en-US" sz="2300" i="1" dirty="0" err="1" smtClean="0"/>
              <a:t>N(t</a:t>
            </a:r>
            <a:r>
              <a:rPr lang="en-US" sz="2300" i="1" dirty="0" smtClean="0"/>
              <a:t>)=N</a:t>
            </a:r>
            <a:r>
              <a:rPr lang="en-US" sz="2300" i="1" baseline="-25000" dirty="0" smtClean="0"/>
              <a:t>0</a:t>
            </a:r>
            <a:r>
              <a:rPr lang="en-US" sz="2300" i="1" dirty="0" smtClean="0"/>
              <a:t> + N</a:t>
            </a:r>
            <a:r>
              <a:rPr lang="en-US" sz="2300" i="1" baseline="-25000" dirty="0" smtClean="0"/>
              <a:t>0</a:t>
            </a:r>
            <a:r>
              <a:rPr lang="en-US" sz="2300" i="1" dirty="0" smtClean="0"/>
              <a:t>εe</a:t>
            </a:r>
            <a:r>
              <a:rPr lang="en-US" sz="2300" i="1" baseline="30000" dirty="0" smtClean="0"/>
              <a:t>λt</a:t>
            </a:r>
          </a:p>
          <a:p>
            <a:pPr>
              <a:buClr>
                <a:schemeClr val="accent1"/>
              </a:buClr>
            </a:pPr>
            <a:endParaRPr lang="en-US" sz="2300" dirty="0" smtClean="0"/>
          </a:p>
          <a:p>
            <a:pPr>
              <a:buClr>
                <a:schemeClr val="accent1"/>
              </a:buClr>
            </a:pPr>
            <a:endParaRPr lang="en-US" sz="2300" dirty="0" smtClean="0"/>
          </a:p>
          <a:p>
            <a:pPr>
              <a:buClr>
                <a:schemeClr val="accent1"/>
              </a:buClr>
            </a:pPr>
            <a:r>
              <a:rPr lang="en-US" sz="2300" dirty="0" smtClean="0"/>
              <a:t>	</a:t>
            </a:r>
            <a:r>
              <a:rPr lang="en-US" sz="2300" i="1" dirty="0" err="1" smtClean="0"/>
              <a:t>y(t</a:t>
            </a:r>
            <a:r>
              <a:rPr lang="en-US" sz="2300" i="1" dirty="0" smtClean="0"/>
              <a:t>) = </a:t>
            </a:r>
            <a:r>
              <a:rPr lang="en-US" sz="2300" i="1" dirty="0" err="1" smtClean="0"/>
              <a:t>x</a:t>
            </a:r>
            <a:r>
              <a:rPr lang="en-US" sz="2300" i="1" dirty="0" smtClean="0"/>
              <a:t> – </a:t>
            </a:r>
            <a:r>
              <a:rPr lang="en-US" sz="2300" i="1" dirty="0" err="1" smtClean="0"/>
              <a:t>x</a:t>
            </a:r>
            <a:r>
              <a:rPr lang="en-US" sz="2300" i="1" dirty="0" smtClean="0"/>
              <a:t>*   or    </a:t>
            </a:r>
            <a:r>
              <a:rPr lang="en-US" sz="2300" i="1" dirty="0" err="1" smtClean="0"/>
              <a:t>x</a:t>
            </a:r>
            <a:r>
              <a:rPr lang="en-US" sz="2300" i="1" dirty="0" smtClean="0"/>
              <a:t>* + </a:t>
            </a:r>
            <a:r>
              <a:rPr lang="en-US" sz="2300" i="1" dirty="0" err="1" smtClean="0"/>
              <a:t>y(t</a:t>
            </a:r>
            <a:r>
              <a:rPr lang="en-US" sz="2300" i="1" dirty="0" smtClean="0"/>
              <a:t>) =</a:t>
            </a:r>
            <a:r>
              <a:rPr lang="en-US" sz="2300" i="1" dirty="0" err="1" smtClean="0"/>
              <a:t>x</a:t>
            </a:r>
            <a:r>
              <a:rPr lang="en-US" sz="2300" i="1" dirty="0" smtClean="0"/>
              <a:t>  </a:t>
            </a:r>
            <a:r>
              <a:rPr lang="en-US" sz="2300" dirty="0" smtClean="0"/>
              <a:t>where </a:t>
            </a:r>
            <a:r>
              <a:rPr lang="en-US" sz="2300" i="1" dirty="0" err="1" smtClean="0"/>
              <a:t>y(t</a:t>
            </a:r>
            <a:r>
              <a:rPr lang="en-US" sz="2300" i="1" dirty="0" smtClean="0"/>
              <a:t>) = </a:t>
            </a:r>
            <a:r>
              <a:rPr lang="en-US" sz="2300" i="1" dirty="0" err="1" smtClean="0"/>
              <a:t>Ke</a:t>
            </a:r>
            <a:r>
              <a:rPr lang="en-US" sz="2300" i="1" baseline="30000" dirty="0" err="1" smtClean="0"/>
              <a:t>λt</a:t>
            </a:r>
            <a:endParaRPr lang="en-US" sz="23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4114800"/>
            <a:ext cx="22860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81300" y="4305300"/>
            <a:ext cx="685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Linearization of our DDE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1676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300" dirty="0" smtClean="0"/>
              <a:t> Now we substitute </a:t>
            </a:r>
            <a:r>
              <a:rPr lang="en-US" sz="2300" i="1" dirty="0" err="1" smtClean="0"/>
              <a:t>N(t</a:t>
            </a:r>
            <a:r>
              <a:rPr lang="en-US" sz="2300" i="1" dirty="0" smtClean="0"/>
              <a:t>) </a:t>
            </a:r>
            <a:r>
              <a:rPr lang="en-US" sz="2300" dirty="0" smtClean="0"/>
              <a:t>into our DDE and take the derivative with respect to </a:t>
            </a:r>
            <a:r>
              <a:rPr lang="en-US" sz="2300" i="1" dirty="0" smtClean="0"/>
              <a:t>N.</a:t>
            </a:r>
            <a:r>
              <a:rPr lang="en-US" sz="2300" dirty="0" smtClean="0"/>
              <a:t> </a:t>
            </a:r>
            <a:endParaRPr lang="en-US" sz="23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95400" y="2768600"/>
          <a:ext cx="6670675" cy="558800"/>
        </p:xfrm>
        <a:graphic>
          <a:graphicData uri="http://schemas.openxmlformats.org/presentationml/2006/ole">
            <p:oleObj spid="_x0000_s424962" name="Equation" r:id="rId3" imgW="7315200" imgH="609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1752" y="3733800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300" dirty="0" smtClean="0"/>
              <a:t> For our purposes, we want to consider the case where </a:t>
            </a:r>
            <a:r>
              <a:rPr lang="en-US" sz="2300" i="1" dirty="0" err="1" smtClean="0"/>
              <a:t>β</a:t>
            </a:r>
            <a:r>
              <a:rPr lang="en-US" sz="2300" i="1" dirty="0" smtClean="0"/>
              <a:t> = 0</a:t>
            </a:r>
            <a:r>
              <a:rPr lang="en-US" sz="2300" dirty="0" smtClean="0"/>
              <a:t>. This implies that all cells die </a:t>
            </a:r>
            <a:r>
              <a:rPr lang="en-US" sz="2300" i="1" dirty="0" smtClean="0"/>
              <a:t>exactly</a:t>
            </a:r>
            <a:r>
              <a:rPr lang="en-US" sz="2300" dirty="0" smtClean="0"/>
              <a:t> at age </a:t>
            </a:r>
            <a:r>
              <a:rPr lang="en-US" sz="2300" i="1" dirty="0" smtClean="0"/>
              <a:t>X.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endParaRPr lang="en-US" sz="2300" i="1" dirty="0" smtClean="0"/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300" dirty="0" smtClean="0"/>
              <a:t> As the </a:t>
            </a:r>
            <a:r>
              <a:rPr lang="en-US" sz="2300" dirty="0" err="1" smtClean="0"/>
              <a:t>lim</a:t>
            </a:r>
            <a:r>
              <a:rPr lang="en-US" sz="2300" dirty="0" smtClean="0"/>
              <a:t> </a:t>
            </a:r>
            <a:r>
              <a:rPr lang="en-US" sz="2300" i="1" dirty="0" err="1" smtClean="0"/>
              <a:t>β</a:t>
            </a:r>
            <a:r>
              <a:rPr lang="en-US" sz="2300" b="1" dirty="0" smtClean="0"/>
              <a:t> </a:t>
            </a:r>
            <a:r>
              <a:rPr lang="en-US" sz="2300" dirty="0" err="1" smtClean="0">
                <a:sym typeface="Wingdings"/>
              </a:rPr>
              <a:t></a:t>
            </a:r>
            <a:r>
              <a:rPr lang="en-US" sz="2300" dirty="0" smtClean="0">
                <a:sym typeface="Wingdings"/>
              </a:rPr>
              <a:t> 0, the characteristic equation becomes:</a:t>
            </a:r>
            <a:endParaRPr lang="en-US" sz="23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95400" y="5486400"/>
          <a:ext cx="5080000" cy="635000"/>
        </p:xfrm>
        <a:graphic>
          <a:graphicData uri="http://schemas.openxmlformats.org/presentationml/2006/ole">
            <p:oleObj spid="_x0000_s424963" name="Equation" r:id="rId4" imgW="731520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Determining Stability from Roots</a:t>
            </a:r>
            <a:endParaRPr lang="en-US" dirty="0">
              <a:solidFill>
                <a:srgbClr val="C0020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1676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300" dirty="0" smtClean="0"/>
              <a:t> The roots of this characteristic equation determine the stability of the </a:t>
            </a:r>
            <a:r>
              <a:rPr lang="en-US" sz="2300" dirty="0" err="1" smtClean="0"/>
              <a:t>linearized</a:t>
            </a:r>
            <a:r>
              <a:rPr lang="en-US" sz="2300" dirty="0" smtClean="0"/>
              <a:t> solution.</a:t>
            </a: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36880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r>
                        <a:rPr lang="en-US" baseline="0" dirty="0" smtClean="0"/>
                        <a:t> real 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Positive real part*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Unstable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3154" name="Object 2"/>
          <p:cNvGraphicFramePr>
            <a:graphicFrameLocks noChangeAspect="1"/>
          </p:cNvGraphicFramePr>
          <p:nvPr/>
        </p:nvGraphicFramePr>
        <p:xfrm>
          <a:off x="2133600" y="2565400"/>
          <a:ext cx="5080000" cy="635000"/>
        </p:xfrm>
        <a:graphic>
          <a:graphicData uri="http://schemas.openxmlformats.org/presentationml/2006/ole">
            <p:oleObj spid="_x0000_s433154" name="Equation" r:id="rId3" imgW="7315200" imgH="9144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1752" y="5181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The only way to have a positive real part is if the solution is a complex number, because </a:t>
            </a:r>
            <a:r>
              <a:rPr lang="en-US" i="1" dirty="0" smtClean="0"/>
              <a:t>F ’(N</a:t>
            </a:r>
            <a:r>
              <a:rPr lang="en-US" i="1" baseline="-25000" dirty="0" smtClean="0"/>
              <a:t>0</a:t>
            </a:r>
            <a:r>
              <a:rPr lang="en-US" i="1" dirty="0" smtClean="0"/>
              <a:t>)&lt;0.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Determining Stability from Roots</a:t>
            </a:r>
            <a:endParaRPr lang="en-US" dirty="0">
              <a:solidFill>
                <a:srgbClr val="C0020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1828800"/>
            <a:ext cx="85344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If the steady state solution is stable, the return to steady state is oscillatory rather than monotone.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endParaRPr lang="en-US" sz="2200" dirty="0" smtClean="0"/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200" dirty="0" smtClean="0"/>
              <a:t> Following rapid distributions of blood cell population, such as traumatic blood loss, or transfusion, or a vacation at a high altitude ski resort, the blood cell population will oscillate about its steady state. </a:t>
            </a:r>
            <a:endParaRPr lang="en-US" sz="2200" dirty="0"/>
          </a:p>
        </p:txBody>
      </p:sp>
      <p:pic>
        <p:nvPicPr>
          <p:cNvPr id="4" name="Picture 3" descr="fotolia_2675592_X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962400"/>
            <a:ext cx="3454400" cy="230564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836523">
            <a:off x="4645739" y="4612878"/>
            <a:ext cx="1676400" cy="58915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17491">
            <a:off x="4800600" y="4724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Oh no!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Liz Bolduc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1905000"/>
            <a:ext cx="2362200" cy="4144963"/>
          </a:xfrm>
        </p:spPr>
        <p:txBody>
          <a:bodyPr/>
          <a:lstStyle/>
          <a:p>
            <a:r>
              <a:rPr lang="en-US" dirty="0" smtClean="0"/>
              <a:t>Holy Cross ’12</a:t>
            </a:r>
          </a:p>
          <a:p>
            <a:r>
              <a:rPr lang="en-US" b="1" dirty="0" smtClean="0"/>
              <a:t>Zodiac Sign: </a:t>
            </a:r>
            <a:r>
              <a:rPr lang="en-US" dirty="0" smtClean="0"/>
              <a:t>Leo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Favorite Math Class: </a:t>
            </a:r>
            <a:r>
              <a:rPr lang="en-US" dirty="0" smtClean="0"/>
              <a:t>Principles of Analysis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Favorite Math Joke:</a:t>
            </a:r>
          </a:p>
          <a:p>
            <a:r>
              <a:rPr lang="en-US" dirty="0" smtClean="0"/>
              <a:t>What’s the integral of 1/cabin? </a:t>
            </a:r>
          </a:p>
          <a:p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609600"/>
            <a:ext cx="4019550" cy="5664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Log(cabin)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350677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No, a boat house! You forgot to add the C!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Changes in Stability</a:t>
            </a:r>
            <a:endParaRPr lang="en-US" dirty="0">
              <a:solidFill>
                <a:srgbClr val="C0020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22860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400" dirty="0" smtClean="0"/>
              <a:t> The only way to have a root with a positive real part is if the root is complex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endParaRPr lang="en-US" sz="2400" dirty="0" smtClean="0"/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400" dirty="0" smtClean="0"/>
              <a:t> Transitioning from stable to unstable can occur only if the complex root changes the sign of its real part.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endParaRPr lang="en-US" sz="2400" dirty="0" smtClean="0"/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400" dirty="0" smtClean="0"/>
              <a:t> Hopf bifurcation, where </a:t>
            </a:r>
            <a:r>
              <a:rPr lang="en-US" sz="2400" dirty="0" err="1" smtClean="0"/>
              <a:t>λ</a:t>
            </a:r>
            <a:r>
              <a:rPr lang="en-US" sz="2400" dirty="0" smtClean="0"/>
              <a:t>=</a:t>
            </a:r>
            <a:r>
              <a:rPr lang="en-US" sz="2400" dirty="0" err="1" smtClean="0"/>
              <a:t>iω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Possible Changes in Stability</a:t>
            </a:r>
            <a:endParaRPr lang="en-US" dirty="0">
              <a:solidFill>
                <a:srgbClr val="C0020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52" y="1600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notice a change in stability due to a relationship between</a:t>
            </a:r>
          </a:p>
          <a:p>
            <a:r>
              <a:rPr lang="en-US" sz="2200" dirty="0" smtClean="0"/>
              <a:t>                            and. </a:t>
            </a:r>
            <a:endParaRPr lang="en-US" sz="2200" dirty="0"/>
          </a:p>
        </p:txBody>
      </p:sp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1033463" y="2020456"/>
          <a:ext cx="1176337" cy="494144"/>
        </p:xfrm>
        <a:graphic>
          <a:graphicData uri="http://schemas.openxmlformats.org/presentationml/2006/ole">
            <p:oleObj spid="_x0000_s432132" name="Equation" r:id="rId3" imgW="3149600" imgH="1320800" progId="Equation.3">
              <p:embed/>
            </p:oleObj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2999575" y="1981042"/>
          <a:ext cx="401649" cy="777197"/>
        </p:xfrm>
        <a:graphic>
          <a:graphicData uri="http://schemas.openxmlformats.org/presentationml/2006/ole">
            <p:oleObj spid="_x0000_s432133" name="Equation" r:id="rId4" imgW="6502400" imgH="12598400" progId="Equation.3">
              <p:embed/>
            </p:oleObj>
          </a:graphicData>
        </a:graphic>
      </p:graphicFrame>
      <p:pic>
        <p:nvPicPr>
          <p:cNvPr id="9" name="Picture 8" descr="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01752" y="2758239"/>
            <a:ext cx="4749801" cy="3547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51553" y="2514600"/>
            <a:ext cx="3784599" cy="400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implications of this relationship are interesting: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400" dirty="0" smtClean="0"/>
              <a:t> If our parameters lie above the curve then the solution is unstable</a:t>
            </a:r>
          </a:p>
          <a:p>
            <a:pPr>
              <a:lnSpc>
                <a:spcPct val="90000"/>
              </a:lnSpc>
              <a:buFont typeface="Arial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400" dirty="0" smtClean="0"/>
              <a:t> If the parameters lie below, our solution is stable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202"/>
                </a:solidFill>
              </a:rPr>
              <a:t>What does this mean biologically?</a:t>
            </a:r>
            <a:endParaRPr lang="en-US" dirty="0">
              <a:solidFill>
                <a:srgbClr val="C0020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752" y="17526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Three mechanisms determine the stability of cell production:</a:t>
            </a:r>
          </a:p>
          <a:p>
            <a:r>
              <a:rPr lang="en-US" sz="3200" dirty="0" smtClean="0"/>
              <a:t> 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3200" dirty="0" smtClean="0"/>
              <a:t> The time it takes for new cells to enter the bloodstream 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/>
              <a:t>T</a:t>
            </a:r>
            <a:r>
              <a:rPr lang="en-US" sz="3200" dirty="0" smtClean="0"/>
              <a:t>he expected life expectancy </a:t>
            </a:r>
          </a:p>
          <a:p>
            <a:pPr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3200" dirty="0" smtClean="0"/>
              <a:t> The rate at which new cells are produced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23393"/>
          <a:stretch>
            <a:fillRect/>
          </a:stretch>
        </p:blipFill>
        <p:spPr bwMode="auto">
          <a:xfrm>
            <a:off x="1981200" y="1589250"/>
            <a:ext cx="4648199" cy="34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677" y="324790"/>
            <a:ext cx="2267527" cy="37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0247" y="2438400"/>
            <a:ext cx="14573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10"/>
          <p:cNvSpPr/>
          <p:nvPr/>
        </p:nvSpPr>
        <p:spPr>
          <a:xfrm>
            <a:off x="2548204" y="457200"/>
            <a:ext cx="4343444" cy="762000"/>
          </a:xfrm>
          <a:prstGeom prst="wedgeRectCallout">
            <a:avLst>
              <a:gd name="adj1" fmla="val -20833"/>
              <a:gd name="adj2" fmla="val 36897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202"/>
                </a:solidFill>
              </a:rPr>
              <a:t>Changing the Parameters</a:t>
            </a:r>
            <a:endParaRPr lang="en-US" sz="2400" dirty="0"/>
          </a:p>
        </p:txBody>
      </p:sp>
      <p:sp>
        <p:nvSpPr>
          <p:cNvPr id="19" name="Curved Down Arrow 18"/>
          <p:cNvSpPr/>
          <p:nvPr/>
        </p:nvSpPr>
        <p:spPr>
          <a:xfrm>
            <a:off x="5257800" y="1905000"/>
            <a:ext cx="2247900" cy="9906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457200" y="3810000"/>
            <a:ext cx="2895600" cy="1447799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1" y="4242136"/>
            <a:ext cx="5711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Recall: </a:t>
            </a:r>
          </a:p>
          <a:p>
            <a:pPr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000" dirty="0" smtClean="0"/>
              <a:t> The usually instability occurs when       is lower than normal</a:t>
            </a:r>
          </a:p>
          <a:p>
            <a:pPr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</a:pPr>
            <a:endParaRPr lang="en-US" sz="2000" dirty="0" smtClean="0"/>
          </a:p>
          <a:p>
            <a:pPr>
              <a:lnSpc>
                <a:spcPct val="90000"/>
              </a:lnSpc>
              <a:buClr>
                <a:schemeClr val="accent2">
                  <a:lumMod val="75000"/>
                  <a:lumOff val="25000"/>
                </a:schemeClr>
              </a:buClr>
              <a:buFont typeface="Arial"/>
              <a:buChar char="•"/>
            </a:pPr>
            <a:r>
              <a:rPr lang="en-US" sz="2000" dirty="0" smtClean="0"/>
              <a:t>Thus      must increase or      must decrease</a:t>
            </a:r>
          </a:p>
          <a:p>
            <a:endParaRPr lang="en-US" dirty="0"/>
          </a:p>
        </p:txBody>
      </p: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7304087" y="4441031"/>
          <a:ext cx="403225" cy="776288"/>
        </p:xfrm>
        <a:graphic>
          <a:graphicData uri="http://schemas.openxmlformats.org/presentationml/2006/ole">
            <p:oleObj spid="_x0000_s449538" name="Equation" r:id="rId6" imgW="6502400" imgH="12598400" progId="Equation.3">
              <p:embed/>
            </p:oleObj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3871913" y="5593556"/>
          <a:ext cx="277812" cy="352425"/>
        </p:xfrm>
        <a:graphic>
          <a:graphicData uri="http://schemas.openxmlformats.org/presentationml/2006/ole">
            <p:oleObj spid="_x0000_s449539" name="Equation" r:id="rId7" imgW="4470400" imgH="5689600" progId="Equation.3">
              <p:embed/>
            </p:oleObj>
          </a:graphicData>
        </a:graphic>
      </p:graphicFrame>
      <p:graphicFrame>
        <p:nvGraphicFramePr>
          <p:cNvPr id="449540" name="Object 4"/>
          <p:cNvGraphicFramePr>
            <a:graphicFrameLocks noChangeAspect="1"/>
          </p:cNvGraphicFramePr>
          <p:nvPr/>
        </p:nvGraphicFramePr>
        <p:xfrm>
          <a:off x="6145212" y="5593556"/>
          <a:ext cx="352425" cy="327025"/>
        </p:xfrm>
        <a:graphic>
          <a:graphicData uri="http://schemas.openxmlformats.org/presentationml/2006/ole">
            <p:oleObj spid="_x0000_s449540" name="Equation" r:id="rId8" imgW="5689600" imgH="52832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Change in the Delay</a:t>
            </a:r>
            <a:endParaRPr lang="en-US" dirty="0">
              <a:solidFill>
                <a:srgbClr val="C00202"/>
              </a:solidFill>
            </a:endParaRPr>
          </a:p>
        </p:txBody>
      </p:sp>
      <p:pic>
        <p:nvPicPr>
          <p:cNvPr id="3" name="Picture 2" descr="change in de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223000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Change in Variable A in Function F(N)</a:t>
            </a:r>
            <a:endParaRPr lang="en-US" dirty="0">
              <a:solidFill>
                <a:srgbClr val="C00202"/>
              </a:solidFill>
            </a:endParaRPr>
          </a:p>
        </p:txBody>
      </p:sp>
      <p:pic>
        <p:nvPicPr>
          <p:cNvPr id="6" name="Picture 5" descr="change in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400"/>
            <a:ext cx="6100064" cy="457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202"/>
                </a:solidFill>
              </a:rPr>
              <a:t>Change in </a:t>
            </a:r>
            <a:r>
              <a:rPr lang="en-US" i="1" dirty="0" err="1" smtClean="0">
                <a:solidFill>
                  <a:srgbClr val="C00202"/>
                </a:solidFill>
              </a:rPr>
              <a:t>p</a:t>
            </a:r>
            <a:r>
              <a:rPr lang="en-US" dirty="0" smtClean="0">
                <a:solidFill>
                  <a:srgbClr val="C00202"/>
                </a:solidFill>
              </a:rPr>
              <a:t> value in the function F(N)</a:t>
            </a:r>
            <a:endParaRPr lang="en-US" dirty="0">
              <a:solidFill>
                <a:srgbClr val="C00202"/>
              </a:solidFill>
            </a:endParaRPr>
          </a:p>
        </p:txBody>
      </p:sp>
      <p:pic>
        <p:nvPicPr>
          <p:cNvPr id="3" name="Picture 2" descr="change in 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994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A GREAT CLASS ANGELA!!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00200"/>
            <a:ext cx="6324600" cy="474345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00400" y="1828800"/>
            <a:ext cx="2819400" cy="1219200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22098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  <a:cs typeface="Comic Sans MS"/>
              </a:rPr>
              <a:t>I         </a:t>
            </a:r>
            <a:r>
              <a:rPr lang="en-US" sz="2200" dirty="0" err="1" smtClean="0">
                <a:latin typeface="+mj-lt"/>
                <a:cs typeface="Comic Sans MS"/>
              </a:rPr>
              <a:t>Crocodilia</a:t>
            </a:r>
            <a:r>
              <a:rPr lang="en-US" sz="2200" dirty="0" smtClean="0">
                <a:latin typeface="+mj-lt"/>
                <a:cs typeface="Comic Sans MS"/>
              </a:rPr>
              <a:t>!!</a:t>
            </a:r>
            <a:endParaRPr lang="en-US" sz="2200" dirty="0">
              <a:latin typeface="+mj-lt"/>
              <a:cs typeface="Comic Sans MS"/>
            </a:endParaRPr>
          </a:p>
        </p:txBody>
      </p:sp>
      <p:sp>
        <p:nvSpPr>
          <p:cNvPr id="7" name="Heart 6"/>
          <p:cNvSpPr/>
          <p:nvPr/>
        </p:nvSpPr>
        <p:spPr>
          <a:xfrm>
            <a:off x="3695700" y="2209800"/>
            <a:ext cx="381000" cy="430887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Katie Sember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1905000"/>
            <a:ext cx="2362200" cy="4144963"/>
          </a:xfrm>
        </p:spPr>
        <p:txBody>
          <a:bodyPr/>
          <a:lstStyle/>
          <a:p>
            <a:r>
              <a:rPr lang="en-US" dirty="0" smtClean="0"/>
              <a:t>Buffalo State College ’12</a:t>
            </a:r>
          </a:p>
          <a:p>
            <a:endParaRPr lang="en-US" b="1" dirty="0" smtClean="0"/>
          </a:p>
          <a:p>
            <a:r>
              <a:rPr lang="en-US" b="1" dirty="0" smtClean="0"/>
              <a:t>Zodiac Sign: </a:t>
            </a:r>
            <a:r>
              <a:rPr lang="en-US" dirty="0" smtClean="0"/>
              <a:t>Gemini</a:t>
            </a:r>
            <a:endParaRPr lang="en-US" b="1" dirty="0" smtClean="0"/>
          </a:p>
          <a:p>
            <a:r>
              <a:rPr lang="en-US" b="1" dirty="0" smtClean="0"/>
              <a:t>Favorite Math Class: </a:t>
            </a:r>
            <a:r>
              <a:rPr lang="en-US" dirty="0" smtClean="0"/>
              <a:t>Abstract Algebra</a:t>
            </a:r>
          </a:p>
          <a:p>
            <a:r>
              <a:rPr lang="en-US" b="1" dirty="0" smtClean="0"/>
              <a:t>Favorite Math Joke:</a:t>
            </a:r>
          </a:p>
          <a:p>
            <a:r>
              <a:rPr lang="en-US" dirty="0" smtClean="0"/>
              <a:t>What’s purple and commutative?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U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19200"/>
            <a:ext cx="5943600" cy="4459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181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 abelian grape!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Jenna George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William Paterson University ‘12</a:t>
            </a:r>
          </a:p>
          <a:p>
            <a:r>
              <a:rPr lang="en-US" b="1" dirty="0" smtClean="0"/>
              <a:t>Zodiac Sign: </a:t>
            </a:r>
            <a:r>
              <a:rPr lang="en-US" dirty="0" smtClean="0"/>
              <a:t>Sagittarius </a:t>
            </a:r>
          </a:p>
          <a:p>
            <a:r>
              <a:rPr lang="en-US" b="1" dirty="0" err="1" smtClean="0"/>
              <a:t>Favortie</a:t>
            </a:r>
            <a:r>
              <a:rPr lang="en-US" b="1" dirty="0" smtClean="0"/>
              <a:t> Math Class: </a:t>
            </a:r>
            <a:r>
              <a:rPr lang="en-US" dirty="0" smtClean="0"/>
              <a:t>Group Theory</a:t>
            </a:r>
          </a:p>
          <a:p>
            <a:r>
              <a:rPr lang="en-US" b="1" dirty="0" smtClean="0"/>
              <a:t>Favorite Math Joke: </a:t>
            </a:r>
            <a:r>
              <a:rPr lang="en-US" dirty="0" smtClean="0"/>
              <a:t>The number you have dialed is imaginary, please rotate your phone by 90</a:t>
            </a:r>
            <a:r>
              <a:rPr lang="en-US" baseline="30000" dirty="0" smtClean="0"/>
              <a:t>o</a:t>
            </a:r>
            <a:r>
              <a:rPr lang="en-US" dirty="0" smtClean="0"/>
              <a:t> and try again.</a:t>
            </a:r>
          </a:p>
          <a:p>
            <a:endParaRPr lang="en-US" dirty="0"/>
          </a:p>
        </p:txBody>
      </p:sp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09900" y="13335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Kim Kesting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Fairfield University ‘12</a:t>
            </a:r>
          </a:p>
          <a:p>
            <a:endParaRPr lang="en-US" dirty="0" smtClean="0"/>
          </a:p>
          <a:p>
            <a:r>
              <a:rPr lang="en-US" b="1" dirty="0" smtClean="0"/>
              <a:t>Zodiac Sign: </a:t>
            </a:r>
            <a:r>
              <a:rPr lang="en-US" dirty="0" smtClean="0"/>
              <a:t>Pisces</a:t>
            </a:r>
          </a:p>
          <a:p>
            <a:r>
              <a:rPr lang="en-US" b="1" dirty="0" err="1" smtClean="0"/>
              <a:t>Favortie</a:t>
            </a:r>
            <a:r>
              <a:rPr lang="en-US" b="1" dirty="0" smtClean="0"/>
              <a:t> Math Class: </a:t>
            </a:r>
            <a:r>
              <a:rPr lang="en-US" dirty="0" smtClean="0"/>
              <a:t>Real </a:t>
            </a:r>
            <a:r>
              <a:rPr lang="en-US" dirty="0" err="1" smtClean="0"/>
              <a:t>Anaylsis</a:t>
            </a:r>
            <a:endParaRPr lang="en-US" dirty="0" smtClean="0"/>
          </a:p>
          <a:p>
            <a:r>
              <a:rPr lang="en-US" b="1" dirty="0" smtClean="0"/>
              <a:t>Favorite Math Joke: </a:t>
            </a:r>
          </a:p>
          <a:p>
            <a:r>
              <a:rPr lang="en-US" dirty="0" smtClean="0"/>
              <a:t>A mathematician is asked by a friend who is a devout Christian, “do you believe in one God?” He answers, 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489" y="1524000"/>
            <a:ext cx="5791035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999" y="5867400"/>
            <a:ext cx="2666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FFFF"/>
                </a:solidFill>
              </a:rPr>
              <a:t>“Yes, up to isomorphism.”</a:t>
            </a:r>
            <a:endParaRPr lang="en-US" sz="1500" b="1" dirty="0" smtClean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Chronic Myelogenous Leukemia (CML)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905000"/>
            <a:ext cx="4574165" cy="34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447800"/>
            <a:ext cx="42641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Bone marrow makes blood stem cells that develop into either myeloid or lymphoid stem cells.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Lymphoid stem cells </a:t>
            </a:r>
            <a:r>
              <a:rPr lang="en-US" sz="2000" dirty="0" smtClean="0"/>
              <a:t>develop into white blood cells.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b="1" dirty="0" smtClean="0"/>
              <a:t>Myeloid Stem cells </a:t>
            </a:r>
            <a:r>
              <a:rPr lang="en-US" sz="2000" dirty="0" smtClean="0"/>
              <a:t>develop into 3 types of blood cells: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Red Blood Cells- carry oxygen and other materials to tissues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Platelets- help prevent bleeding by causing blood clots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Granulocytes (WBC)- fight infection and disease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Chronic Myelogenous Leukemia (CML)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905000"/>
            <a:ext cx="4574165" cy="341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5916" y="1752600"/>
            <a:ext cx="39602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In CML, too many stem cells turn into granulocytes that are abnormal and do not become healthy white blood cells.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 Referred to as Leukemia cells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These Leukemia cells build up in blood and bone marrow leaving less room for healthy cells and platelets.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This leads to infection, anemia, and easy bleeding.</a:t>
            </a:r>
          </a:p>
          <a:p>
            <a:pPr>
              <a:buFont typeface="Arial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1632466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 Typically, the production of blood cells is relatively constant.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dirty="0" smtClean="0"/>
          </a:p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 In diseases such as CML, the growth of white blood cells is uncontrolled and can sometimes occur in an oscillatory manner. 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Periodic Chronic Myelogenous Leukemia (CML)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Picture 18" descr="cml-1024x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956768"/>
            <a:ext cx="4390135" cy="321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Goal of Modeling</a:t>
            </a:r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752" y="1600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/>
              <a:buChar char="•"/>
            </a:pPr>
            <a:r>
              <a:rPr lang="en-US" sz="2400" dirty="0" smtClean="0"/>
              <a:t> To discover the site of action of the feedback that controls blood cells growth and that can lead to growth in oscillatory manner.</a:t>
            </a:r>
          </a:p>
          <a:p>
            <a:pPr>
              <a:buClr>
                <a:schemeClr val="accent1"/>
              </a:buClr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1752" y="3124200"/>
            <a:ext cx="8308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We can do this by using a Delay Differential Equation!!</a:t>
            </a:r>
            <a:endParaRPr lang="en-US" sz="46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333333"/>
      </a:dk2>
      <a:lt2>
        <a:srgbClr val="FFFFFF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2076</TotalTime>
  <Words>1113</Words>
  <Application>Microsoft Office PowerPoint</Application>
  <PresentationFormat>On-screen Show (4:3)</PresentationFormat>
  <Paragraphs>154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Civic</vt:lpstr>
      <vt:lpstr>Equation</vt:lpstr>
      <vt:lpstr>Leukemia: A Mathematical Model </vt:lpstr>
      <vt:lpstr>Liz Bolduc</vt:lpstr>
      <vt:lpstr>Katie Sember</vt:lpstr>
      <vt:lpstr>Jenna George</vt:lpstr>
      <vt:lpstr>Kim Kesting</vt:lpstr>
      <vt:lpstr>Chronic Myelogenous Leukemia (CML)</vt:lpstr>
      <vt:lpstr>Chronic Myelogenous Leukemia (CML)</vt:lpstr>
      <vt:lpstr>Periodic Chronic Myelogenous Leukemia (CML)</vt:lpstr>
      <vt:lpstr>Goal of Modeling</vt:lpstr>
      <vt:lpstr>Why a DDE?</vt:lpstr>
      <vt:lpstr>Our Basic DDE Model</vt:lpstr>
      <vt:lpstr>Adding a New Function into the Mix</vt:lpstr>
      <vt:lpstr>Our New DDE Model</vt:lpstr>
      <vt:lpstr>Our DDE Model</vt:lpstr>
      <vt:lpstr>Slide 15</vt:lpstr>
      <vt:lpstr>Linearization of our DDE</vt:lpstr>
      <vt:lpstr>Linearization of our DDE</vt:lpstr>
      <vt:lpstr>Determining Stability from Roots</vt:lpstr>
      <vt:lpstr>Determining Stability from Roots</vt:lpstr>
      <vt:lpstr>Changes in Stability</vt:lpstr>
      <vt:lpstr>Possible Changes in Stability</vt:lpstr>
      <vt:lpstr>What does this mean biologically?</vt:lpstr>
      <vt:lpstr>Slide 23</vt:lpstr>
      <vt:lpstr>Change in the Delay</vt:lpstr>
      <vt:lpstr>Change in Variable A in Function F(N)</vt:lpstr>
      <vt:lpstr>Change in p value in the function F(N)</vt:lpstr>
      <vt:lpstr>THANKS FOR A GREAT CLASS ANGELA!!</vt:lpstr>
    </vt:vector>
  </TitlesOfParts>
  <Company>Fairfield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Luekemia</dc:title>
  <dc:creator>Kimberly Kesting</dc:creator>
  <cp:lastModifiedBy>faculty</cp:lastModifiedBy>
  <cp:revision>65</cp:revision>
  <dcterms:created xsi:type="dcterms:W3CDTF">2011-07-15T12:27:45Z</dcterms:created>
  <dcterms:modified xsi:type="dcterms:W3CDTF">2011-07-25T14:24:49Z</dcterms:modified>
</cp:coreProperties>
</file>